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4"/>
    <p:sldMasterId id="2147483648" r:id="rId5"/>
  </p:sldMasterIdLst>
  <p:notesMasterIdLst>
    <p:notesMasterId r:id="rId114"/>
  </p:notesMasterIdLst>
  <p:sldIdLst>
    <p:sldId id="274" r:id="rId6"/>
    <p:sldId id="278" r:id="rId7"/>
    <p:sldId id="289" r:id="rId8"/>
    <p:sldId id="273" r:id="rId9"/>
    <p:sldId id="271" r:id="rId10"/>
    <p:sldId id="447" r:id="rId11"/>
    <p:sldId id="294" r:id="rId12"/>
    <p:sldId id="314" r:id="rId13"/>
    <p:sldId id="337" r:id="rId14"/>
    <p:sldId id="275" r:id="rId15"/>
    <p:sldId id="290" r:id="rId16"/>
    <p:sldId id="291" r:id="rId17"/>
    <p:sldId id="292" r:id="rId18"/>
    <p:sldId id="293" r:id="rId19"/>
    <p:sldId id="390" r:id="rId20"/>
    <p:sldId id="296" r:id="rId21"/>
    <p:sldId id="398" r:id="rId22"/>
    <p:sldId id="343" r:id="rId23"/>
    <p:sldId id="352" r:id="rId24"/>
    <p:sldId id="312" r:id="rId25"/>
    <p:sldId id="298" r:id="rId26"/>
    <p:sldId id="326" r:id="rId27"/>
    <p:sldId id="327" r:id="rId28"/>
    <p:sldId id="325" r:id="rId29"/>
    <p:sldId id="403" r:id="rId30"/>
    <p:sldId id="405" r:id="rId31"/>
    <p:sldId id="440" r:id="rId32"/>
    <p:sldId id="406" r:id="rId33"/>
    <p:sldId id="260" r:id="rId34"/>
    <p:sldId id="407" r:id="rId35"/>
    <p:sldId id="404" r:id="rId36"/>
    <p:sldId id="353" r:id="rId37"/>
    <p:sldId id="449" r:id="rId38"/>
    <p:sldId id="450" r:id="rId39"/>
    <p:sldId id="410" r:id="rId40"/>
    <p:sldId id="356" r:id="rId41"/>
    <p:sldId id="299" r:id="rId42"/>
    <p:sldId id="300" r:id="rId43"/>
    <p:sldId id="301" r:id="rId44"/>
    <p:sldId id="302" r:id="rId45"/>
    <p:sldId id="303" r:id="rId46"/>
    <p:sldId id="304" r:id="rId47"/>
    <p:sldId id="471" r:id="rId48"/>
    <p:sldId id="363" r:id="rId49"/>
    <p:sldId id="460" r:id="rId50"/>
    <p:sldId id="461" r:id="rId51"/>
    <p:sldId id="485" r:id="rId52"/>
    <p:sldId id="463" r:id="rId53"/>
    <p:sldId id="439" r:id="rId54"/>
    <p:sldId id="361" r:id="rId55"/>
    <p:sldId id="486" r:id="rId56"/>
    <p:sldId id="467" r:id="rId57"/>
    <p:sldId id="468" r:id="rId58"/>
    <p:sldId id="464" r:id="rId59"/>
    <p:sldId id="364" r:id="rId60"/>
    <p:sldId id="482" r:id="rId61"/>
    <p:sldId id="480" r:id="rId62"/>
    <p:sldId id="442" r:id="rId63"/>
    <p:sldId id="441" r:id="rId64"/>
    <p:sldId id="484" r:id="rId65"/>
    <p:sldId id="316" r:id="rId66"/>
    <p:sldId id="317" r:id="rId67"/>
    <p:sldId id="399" r:id="rId68"/>
    <p:sldId id="433" r:id="rId69"/>
    <p:sldId id="412" r:id="rId70"/>
    <p:sldId id="432" r:id="rId71"/>
    <p:sldId id="414" r:id="rId72"/>
    <p:sldId id="431" r:id="rId73"/>
    <p:sldId id="443" r:id="rId74"/>
    <p:sldId id="430" r:id="rId75"/>
    <p:sldId id="445" r:id="rId76"/>
    <p:sldId id="438" r:id="rId77"/>
    <p:sldId id="444" r:id="rId78"/>
    <p:sldId id="437" r:id="rId79"/>
    <p:sldId id="434" r:id="rId80"/>
    <p:sldId id="436" r:id="rId81"/>
    <p:sldId id="429" r:id="rId82"/>
    <p:sldId id="417" r:id="rId83"/>
    <p:sldId id="428" r:id="rId84"/>
    <p:sldId id="427" r:id="rId85"/>
    <p:sldId id="313" r:id="rId86"/>
    <p:sldId id="448" r:id="rId87"/>
    <p:sldId id="472" r:id="rId88"/>
    <p:sldId id="400" r:id="rId89"/>
    <p:sldId id="418" r:id="rId90"/>
    <p:sldId id="416" r:id="rId91"/>
    <p:sldId id="419" r:id="rId92"/>
    <p:sldId id="420" r:id="rId93"/>
    <p:sldId id="451" r:id="rId94"/>
    <p:sldId id="481" r:id="rId95"/>
    <p:sldId id="457" r:id="rId96"/>
    <p:sldId id="421" r:id="rId97"/>
    <p:sldId id="452" r:id="rId98"/>
    <p:sldId id="453" r:id="rId99"/>
    <p:sldId id="454" r:id="rId100"/>
    <p:sldId id="483" r:id="rId101"/>
    <p:sldId id="456" r:id="rId102"/>
    <p:sldId id="422" r:id="rId103"/>
    <p:sldId id="426" r:id="rId104"/>
    <p:sldId id="478" r:id="rId105"/>
    <p:sldId id="423" r:id="rId106"/>
    <p:sldId id="424" r:id="rId107"/>
    <p:sldId id="465" r:id="rId108"/>
    <p:sldId id="470" r:id="rId109"/>
    <p:sldId id="475" r:id="rId110"/>
    <p:sldId id="401" r:id="rId111"/>
    <p:sldId id="402" r:id="rId112"/>
    <p:sldId id="279"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A176"/>
    <a:srgbClr val="65BCF5"/>
    <a:srgbClr val="F15E63"/>
    <a:srgbClr val="FF9300"/>
    <a:srgbClr val="2E2BF0"/>
    <a:srgbClr val="E32141"/>
    <a:srgbClr val="D2414D"/>
    <a:srgbClr val="E7405E"/>
    <a:srgbClr val="58A67E"/>
    <a:srgbClr val="59A8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49E7C-6CA3-2A4F-B3BC-9E1CA03B4BCB}" v="569" dt="2024-05-06T03:34:05.130"/>
    <p1510:client id="{4EFB6BC7-513E-49A1-D3CE-FBF5F551C27D}" v="2" dt="2024-05-06T04:29:23.349"/>
    <p1510:client id="{556488F4-2D44-1185-6256-45871D3B24D9}" v="932" dt="2024-05-06T03:15:27.960"/>
    <p1510:client id="{807AF36C-EE9A-A157-D4A0-0996ACEAD467}" v="2009" dt="2024-05-06T19:31:03.996"/>
    <p1510:client id="{E00B44C1-04CB-11D6-EE23-B22B998C4F4D}" v="301" dt="2024-05-06T03:25:03.099"/>
    <p1510:client id="{F655B144-512B-C61B-DDB1-AD247EB333F2}" v="1810" dt="2024-05-07T01:55:37.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paceuniversity-my.sharepoint.com/personal/vd19129n_pace_edu/Documents/Book.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'!$A$15</c:f>
              <c:strCache>
                <c:ptCount val="1"/>
                <c:pt idx="0">
                  <c:v>Sprint 4</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E34E-EE47-B27F-5CD18319C066}"/>
              </c:ext>
            </c:extLst>
          </c:dPt>
          <c:dPt>
            <c:idx val="2"/>
            <c:invertIfNegative val="0"/>
            <c:bubble3D val="0"/>
            <c:spPr>
              <a:solidFill>
                <a:schemeClr val="accent2"/>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3-E34E-EE47-B27F-5CD18319C066}"/>
              </c:ext>
            </c:extLst>
          </c:dPt>
          <c:dLbls>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'!$B$14:$D$14</c:f>
              <c:strCache>
                <c:ptCount val="3"/>
                <c:pt idx="0">
                  <c:v>Completed </c:v>
                </c:pt>
                <c:pt idx="1">
                  <c:v>Incompleted</c:v>
                </c:pt>
                <c:pt idx="2">
                  <c:v>Committed</c:v>
                </c:pt>
              </c:strCache>
            </c:strRef>
          </c:cat>
          <c:val>
            <c:numRef>
              <c:f>'Average Completed to committed '!$B$15:$D$15</c:f>
              <c:numCache>
                <c:formatCode>General</c:formatCode>
                <c:ptCount val="3"/>
                <c:pt idx="0">
                  <c:v>43</c:v>
                </c:pt>
                <c:pt idx="1">
                  <c:v>3</c:v>
                </c:pt>
                <c:pt idx="2">
                  <c:v>46</c:v>
                </c:pt>
              </c:numCache>
            </c:numRef>
          </c:val>
          <c:extLst>
            <c:ext xmlns:c16="http://schemas.microsoft.com/office/drawing/2014/chart" uri="{C3380CC4-5D6E-409C-BE32-E72D297353CC}">
              <c16:uniqueId val="{00000004-30D2-0247-9D17-C692558425CE}"/>
            </c:ext>
          </c:extLst>
        </c:ser>
        <c:dLbls>
          <c:showLegendKey val="0"/>
          <c:showVal val="0"/>
          <c:showCatName val="0"/>
          <c:showSerName val="0"/>
          <c:showPercent val="0"/>
          <c:showBubbleSize val="0"/>
        </c:dLbls>
        <c:gapWidth val="150"/>
        <c:shape val="box"/>
        <c:axId val="1998351887"/>
        <c:axId val="1998355471"/>
        <c:axId val="0"/>
      </c:bar3DChart>
      <c:catAx>
        <c:axId val="1998351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355471"/>
        <c:crosses val="autoZero"/>
        <c:auto val="1"/>
        <c:lblAlgn val="ctr"/>
        <c:lblOffset val="100"/>
        <c:noMultiLvlLbl val="0"/>
      </c:catAx>
      <c:valAx>
        <c:axId val="1998355471"/>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a:t>
                </a:r>
                <a:r>
                  <a:rPr lang="en-US" baseline="0"/>
                  <a:t> Points</a:t>
                </a:r>
                <a:endParaRPr lang="en-US"/>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351887"/>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AVERAGE velocity</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'[Book.xlsx]Historical Velocity'!$B$6</c:f>
              <c:strCache>
                <c:ptCount val="1"/>
                <c:pt idx="0">
                  <c:v>Completed (Velocity)</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CB18-4617-9072-4BEC72904011}"/>
              </c:ext>
            </c:extLst>
          </c:dPt>
          <c:dLbls>
            <c:dLbl>
              <c:idx val="0"/>
              <c:tx>
                <c:rich>
                  <a:bodyPr/>
                  <a:lstStyle/>
                  <a:p>
                    <a:r>
                      <a:rPr lang="en-US" baseline="0"/>
                      <a:t> </a:t>
                    </a:r>
                    <a:fld id="{94BC50E0-4D3F-C44F-9E85-BB192A67377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B18-4617-9072-4BEC72904011}"/>
                </c:ext>
              </c:extLst>
            </c:dLbl>
            <c:dLbl>
              <c:idx val="1"/>
              <c:tx>
                <c:rich>
                  <a:bodyPr/>
                  <a:lstStyle/>
                  <a:p>
                    <a:fld id="{F37FAE27-FA47-5E4B-8395-F81CD23B33B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B18-4617-9072-4BEC72904011}"/>
                </c:ext>
              </c:extLst>
            </c:dLbl>
            <c:dLbl>
              <c:idx val="2"/>
              <c:tx>
                <c:rich>
                  <a:bodyPr/>
                  <a:lstStyle/>
                  <a:p>
                    <a:fld id="{809AE8AA-BC40-6040-ABEE-DD37053236CD}"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B18-4617-9072-4BEC72904011}"/>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'[Book.xlsx]Historical Velocity'!$A$7:$A$10</c:f>
              <c:strCache>
                <c:ptCount val="4"/>
                <c:pt idx="0">
                  <c:v>Sprint 2</c:v>
                </c:pt>
                <c:pt idx="1">
                  <c:v>Sprint 3</c:v>
                </c:pt>
                <c:pt idx="2">
                  <c:v>Sprint 4</c:v>
                </c:pt>
                <c:pt idx="3">
                  <c:v>Average</c:v>
                </c:pt>
              </c:strCache>
            </c:strRef>
          </c:cat>
          <c:val>
            <c:numRef>
              <c:f>'[Book.xlsx]Historical Velocity'!$B$7:$B$10</c:f>
              <c:numCache>
                <c:formatCode>General</c:formatCode>
                <c:ptCount val="4"/>
                <c:pt idx="0">
                  <c:v>33</c:v>
                </c:pt>
                <c:pt idx="1">
                  <c:v>26</c:v>
                </c:pt>
                <c:pt idx="2">
                  <c:v>43</c:v>
                </c:pt>
                <c:pt idx="3">
                  <c:v>34</c:v>
                </c:pt>
              </c:numCache>
            </c:numRef>
          </c:val>
          <c:extLst>
            <c:ext xmlns:c16="http://schemas.microsoft.com/office/drawing/2014/chart" uri="{C3380CC4-5D6E-409C-BE32-E72D297353CC}">
              <c16:uniqueId val="{00000005-CB18-4617-9072-4BEC72904011}"/>
            </c:ext>
          </c:extLst>
        </c:ser>
        <c:ser>
          <c:idx val="1"/>
          <c:order val="1"/>
          <c:tx>
            <c:strRef>
              <c:f>'[Book.xlsx]Historical Velocity'!$C$6</c:f>
              <c:strCache>
                <c:ptCount val="1"/>
                <c:pt idx="0">
                  <c:v>Incompleted</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dLbl>
              <c:idx val="0"/>
              <c:tx>
                <c:rich>
                  <a:bodyPr/>
                  <a:lstStyle/>
                  <a:p>
                    <a:r>
                      <a:rPr lang="en-US" baseline="0"/>
                      <a:t> </a:t>
                    </a:r>
                    <a:fld id="{41F601CF-0093-6648-A7AA-65D2182CA400}"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B18-4617-9072-4BEC72904011}"/>
                </c:ext>
              </c:extLst>
            </c:dLbl>
            <c:dLbl>
              <c:idx val="1"/>
              <c:tx>
                <c:rich>
                  <a:bodyPr/>
                  <a:lstStyle/>
                  <a:p>
                    <a:fld id="{30DA3639-DB22-A247-912F-A452ABFA59C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B18-4617-9072-4BEC72904011}"/>
                </c:ext>
              </c:extLst>
            </c:dLbl>
            <c:dLbl>
              <c:idx val="2"/>
              <c:tx>
                <c:rich>
                  <a:bodyPr/>
                  <a:lstStyle/>
                  <a:p>
                    <a:fld id="{DC7F1A07-5D4A-A241-AE7B-C2B60AD53A7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CB18-4617-9072-4BEC72904011}"/>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'[Book.xlsx]Historical Velocity'!$A$7:$A$10</c:f>
              <c:strCache>
                <c:ptCount val="4"/>
                <c:pt idx="0">
                  <c:v>Sprint 2</c:v>
                </c:pt>
                <c:pt idx="1">
                  <c:v>Sprint 3</c:v>
                </c:pt>
                <c:pt idx="2">
                  <c:v>Sprint 4</c:v>
                </c:pt>
                <c:pt idx="3">
                  <c:v>Average</c:v>
                </c:pt>
              </c:strCache>
            </c:strRef>
          </c:cat>
          <c:val>
            <c:numRef>
              <c:f>'[Book.xlsx]Historical Velocity'!$C$7:$C$10</c:f>
              <c:numCache>
                <c:formatCode>General</c:formatCode>
                <c:ptCount val="4"/>
                <c:pt idx="0">
                  <c:v>3</c:v>
                </c:pt>
                <c:pt idx="1">
                  <c:v>13</c:v>
                </c:pt>
                <c:pt idx="2">
                  <c:v>3</c:v>
                </c:pt>
                <c:pt idx="3">
                  <c:v>6.333333333333333</c:v>
                </c:pt>
              </c:numCache>
            </c:numRef>
          </c:val>
          <c:extLst>
            <c:ext xmlns:c16="http://schemas.microsoft.com/office/drawing/2014/chart" uri="{C3380CC4-5D6E-409C-BE32-E72D297353CC}">
              <c16:uniqueId val="{00000009-CB18-4617-9072-4BEC72904011}"/>
            </c:ext>
          </c:extLst>
        </c:ser>
        <c:dLbls>
          <c:showLegendKey val="0"/>
          <c:showVal val="0"/>
          <c:showCatName val="0"/>
          <c:showSerName val="0"/>
          <c:showPercent val="0"/>
          <c:showBubbleSize val="0"/>
        </c:dLbls>
        <c:gapWidth val="150"/>
        <c:shape val="box"/>
        <c:axId val="1998144943"/>
        <c:axId val="1997625119"/>
        <c:axId val="0"/>
      </c:bar3DChart>
      <c:catAx>
        <c:axId val="19981449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625119"/>
        <c:crosses val="autoZero"/>
        <c:auto val="1"/>
        <c:lblAlgn val="ctr"/>
        <c:lblOffset val="100"/>
        <c:noMultiLvlLbl val="0"/>
      </c:catAx>
      <c:valAx>
        <c:axId val="1997625119"/>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144943"/>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'[Book.xlsx]Completed to committed ratio'!$A$8</c:f>
              <c:strCache>
                <c:ptCount val="1"/>
                <c:pt idx="0">
                  <c:v>Sprint 4</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6"/>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0E02-4BEC-93FB-F0E89FEEEE2A}"/>
              </c:ext>
            </c:extLst>
          </c:dPt>
          <c:dPt>
            <c:idx val="1"/>
            <c:invertIfNegative val="0"/>
            <c:bubble3D val="0"/>
            <c:spPr>
              <a:solidFill>
                <a:srgbClr val="FFC00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3-0E02-4BEC-93FB-F0E89FEEEE2A}"/>
              </c:ext>
            </c:extLst>
          </c:dPt>
          <c:dLbls>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'[Book.xlsx]Completed to committed ratio'!$B$7:$D$7</c:f>
              <c:strCache>
                <c:ptCount val="3"/>
                <c:pt idx="0">
                  <c:v>Completed </c:v>
                </c:pt>
                <c:pt idx="1">
                  <c:v>Incompleted</c:v>
                </c:pt>
                <c:pt idx="2">
                  <c:v>Committed</c:v>
                </c:pt>
              </c:strCache>
            </c:strRef>
          </c:cat>
          <c:val>
            <c:numRef>
              <c:f>'[Book.xlsx]Completed to committed ratio'!$B$8:$D$8</c:f>
              <c:numCache>
                <c:formatCode>General</c:formatCode>
                <c:ptCount val="3"/>
                <c:pt idx="0">
                  <c:v>43</c:v>
                </c:pt>
                <c:pt idx="1">
                  <c:v>3</c:v>
                </c:pt>
                <c:pt idx="2">
                  <c:v>46</c:v>
                </c:pt>
              </c:numCache>
            </c:numRef>
          </c:val>
          <c:extLst>
            <c:ext xmlns:c16="http://schemas.microsoft.com/office/drawing/2014/chart" uri="{C3380CC4-5D6E-409C-BE32-E72D297353CC}">
              <c16:uniqueId val="{00000004-0E02-4BEC-93FB-F0E89FEEEE2A}"/>
            </c:ext>
          </c:extLst>
        </c:ser>
        <c:dLbls>
          <c:showLegendKey val="0"/>
          <c:showVal val="0"/>
          <c:showCatName val="0"/>
          <c:showSerName val="0"/>
          <c:showPercent val="0"/>
          <c:showBubbleSize val="0"/>
        </c:dLbls>
        <c:gapWidth val="150"/>
        <c:shape val="box"/>
        <c:axId val="1997752959"/>
        <c:axId val="1997754671"/>
        <c:axId val="0"/>
      </c:bar3DChart>
      <c:catAx>
        <c:axId val="19977529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754671"/>
        <c:crosses val="autoZero"/>
        <c:auto val="1"/>
        <c:lblAlgn val="ctr"/>
        <c:lblOffset val="100"/>
        <c:noMultiLvlLbl val="0"/>
      </c:catAx>
      <c:valAx>
        <c:axId val="1997754671"/>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7529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AVERAGE</a:t>
            </a:r>
            <a:r>
              <a:rPr lang="en-US" baseline="0"/>
              <a:t>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rgbClr val="00B05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D445-47F6-B564-A2E42042130A}"/>
              </c:ext>
            </c:extLst>
          </c:dPt>
          <c:dLbls>
            <c:dLbl>
              <c:idx val="0"/>
              <c:tx>
                <c:rich>
                  <a:bodyPr/>
                  <a:lstStyle/>
                  <a:p>
                    <a:fld id="{36CE6744-176D-9142-8FCC-30EB3A2E4BCD}"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69B-0047-8DC8-61FBB56F6331}"/>
                </c:ext>
              </c:extLst>
            </c:dLbl>
            <c:dLbl>
              <c:idx val="1"/>
              <c:tx>
                <c:rich>
                  <a:bodyPr/>
                  <a:lstStyle/>
                  <a:p>
                    <a:fld id="{3502340D-2D44-6749-B9D8-49B1EF6B831C}"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69B-0047-8DC8-61FBB56F6331}"/>
                </c:ext>
              </c:extLst>
            </c:dLbl>
            <c:dLbl>
              <c:idx val="2"/>
              <c:tx>
                <c:rich>
                  <a:bodyPr/>
                  <a:lstStyle/>
                  <a:p>
                    <a:fld id="{86DEB525-7B7F-1C47-85B0-0500F3F45B71}" type="VALUE">
                      <a:rPr lang="en-US" baseline="0" smtClean="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69B-0047-8DC8-61FBB56F6331}"/>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'[Book.xlsx]Average Completed to committed '!$A$6:$A$9</c:f>
              <c:strCache>
                <c:ptCount val="4"/>
                <c:pt idx="0">
                  <c:v>Sprint 2</c:v>
                </c:pt>
                <c:pt idx="1">
                  <c:v>Sprint 3</c:v>
                </c:pt>
                <c:pt idx="2">
                  <c:v>Sprint 4</c:v>
                </c:pt>
                <c:pt idx="3">
                  <c:v>Average Ratio</c:v>
                </c:pt>
              </c:strCache>
            </c:strRef>
          </c:cat>
          <c:val>
            <c:numRef>
              <c:f>'[Book.xlsx]Average Completed to committed '!$E$6:$E$9</c:f>
              <c:numCache>
                <c:formatCode>General</c:formatCode>
                <c:ptCount val="4"/>
                <c:pt idx="0">
                  <c:v>91.666666666666657</c:v>
                </c:pt>
                <c:pt idx="1">
                  <c:v>66.666666666666657</c:v>
                </c:pt>
                <c:pt idx="2">
                  <c:v>93.478260869565219</c:v>
                </c:pt>
                <c:pt idx="3">
                  <c:v>83.937198067632849</c:v>
                </c:pt>
              </c:numCache>
            </c:numRef>
          </c:val>
          <c:extLst>
            <c:ext xmlns:c16="http://schemas.microsoft.com/office/drawing/2014/chart" uri="{C3380CC4-5D6E-409C-BE32-E72D297353CC}">
              <c16:uniqueId val="{00000002-D445-47F6-B564-A2E42042130A}"/>
            </c:ext>
          </c:extLst>
        </c:ser>
        <c:dLbls>
          <c:showLegendKey val="0"/>
          <c:showVal val="0"/>
          <c:showCatName val="0"/>
          <c:showSerName val="0"/>
          <c:showPercent val="0"/>
          <c:showBubbleSize val="0"/>
        </c:dLbls>
        <c:gapWidth val="150"/>
        <c:shape val="box"/>
        <c:axId val="1997955423"/>
        <c:axId val="1998538175"/>
        <c:axId val="0"/>
      </c:bar3DChart>
      <c:catAx>
        <c:axId val="19979554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8538175"/>
        <c:crosses val="autoZero"/>
        <c:auto val="1"/>
        <c:lblAlgn val="ctr"/>
        <c:lblOffset val="100"/>
        <c:noMultiLvlLbl val="0"/>
      </c:catAx>
      <c:valAx>
        <c:axId val="1998538175"/>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997955423"/>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400"/>
              <a:t>completed/committed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'!$A$6</c:f>
              <c:strCache>
                <c:ptCount val="1"/>
                <c:pt idx="0">
                  <c:v>Sprint 2</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tx>
                <c:rich>
                  <a:bodyPr/>
                  <a:lstStyle/>
                  <a:p>
                    <a:r>
                      <a:rPr lang="en-US" baseline="0"/>
                      <a:t> </a:t>
                    </a:r>
                    <a:fld id="{3B90A84F-58DC-6E4E-A71F-75A40FFCACB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000-429D-B782-43A3861FE474}"/>
                </c:ext>
              </c:extLst>
            </c:dLbl>
            <c:dLbl>
              <c:idx val="1"/>
              <c:tx>
                <c:rich>
                  <a:bodyPr/>
                  <a:lstStyle/>
                  <a:p>
                    <a:fld id="{DF7BC441-78F3-A24B-BEAB-C8486CB49F0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000-429D-B782-43A3861FE474}"/>
                </c:ext>
              </c:extLst>
            </c:dLbl>
            <c:dLbl>
              <c:idx val="2"/>
              <c:tx>
                <c:rich>
                  <a:bodyPr/>
                  <a:lstStyle/>
                  <a:p>
                    <a:r>
                      <a:rPr lang="en-US" baseline="0"/>
                      <a:t> </a:t>
                    </a:r>
                    <a:fld id="{650B20FB-6338-0049-B13F-553C6D4060B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000-429D-B782-43A3861FE474}"/>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'!$B$6:$D$6</c:f>
              <c:numCache>
                <c:formatCode>General</c:formatCode>
                <c:ptCount val="3"/>
                <c:pt idx="0">
                  <c:v>33</c:v>
                </c:pt>
                <c:pt idx="1">
                  <c:v>3</c:v>
                </c:pt>
                <c:pt idx="2">
                  <c:v>36</c:v>
                </c:pt>
              </c:numCache>
            </c:numRef>
          </c:val>
          <c:extLst>
            <c:ext xmlns:c16="http://schemas.microsoft.com/office/drawing/2014/chart" uri="{C3380CC4-5D6E-409C-BE32-E72D297353CC}">
              <c16:uniqueId val="{00000003-F000-429D-B782-43A3861FE474}"/>
            </c:ext>
          </c:extLst>
        </c:ser>
        <c:ser>
          <c:idx val="1"/>
          <c:order val="1"/>
          <c:tx>
            <c:strRef>
              <c:f>'Average Completed to committed '!$A$7</c:f>
              <c:strCache>
                <c:ptCount val="1"/>
                <c:pt idx="0">
                  <c:v>Sprint 3</c:v>
                </c:pt>
              </c:strCache>
            </c:strRef>
          </c:tx>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5-F000-429D-B782-43A3861FE474}"/>
              </c:ext>
            </c:extLst>
          </c:dPt>
          <c:dPt>
            <c:idx val="1"/>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7-F000-429D-B782-43A3861FE474}"/>
              </c:ext>
            </c:extLst>
          </c:dPt>
          <c:dPt>
            <c:idx val="2"/>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9-F000-429D-B782-43A3861FE474}"/>
              </c:ext>
            </c:extLst>
          </c:dPt>
          <c:dLbls>
            <c:dLbl>
              <c:idx val="0"/>
              <c:tx>
                <c:rich>
                  <a:bodyPr/>
                  <a:lstStyle/>
                  <a:p>
                    <a:fld id="{57C36D49-8B3E-7546-BA8B-F8F9A179EEFE}"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000-429D-B782-43A3861FE474}"/>
                </c:ext>
              </c:extLst>
            </c:dLbl>
            <c:dLbl>
              <c:idx val="1"/>
              <c:tx>
                <c:rich>
                  <a:bodyPr/>
                  <a:lstStyle/>
                  <a:p>
                    <a:fld id="{E1DE19C0-0037-5240-A563-FCCF586A3C11}"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000-429D-B782-43A3861FE474}"/>
                </c:ext>
              </c:extLst>
            </c:dLbl>
            <c:dLbl>
              <c:idx val="2"/>
              <c:tx>
                <c:rich>
                  <a:bodyPr/>
                  <a:lstStyle/>
                  <a:p>
                    <a:fld id="{FE515F15-7B86-D843-A02D-F43871CFFA1B}"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000-429D-B782-43A3861FE474}"/>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'!$B$7:$D$7</c:f>
              <c:numCache>
                <c:formatCode>General</c:formatCode>
                <c:ptCount val="3"/>
                <c:pt idx="0">
                  <c:v>26</c:v>
                </c:pt>
                <c:pt idx="1">
                  <c:v>13</c:v>
                </c:pt>
                <c:pt idx="2">
                  <c:v>39</c:v>
                </c:pt>
              </c:numCache>
            </c:numRef>
          </c:val>
          <c:extLst>
            <c:ext xmlns:c16="http://schemas.microsoft.com/office/drawing/2014/chart" uri="{C3380CC4-5D6E-409C-BE32-E72D297353CC}">
              <c16:uniqueId val="{0000000A-F000-429D-B782-43A3861FE474}"/>
            </c:ext>
          </c:extLst>
        </c:ser>
        <c:ser>
          <c:idx val="2"/>
          <c:order val="2"/>
          <c:tx>
            <c:strRef>
              <c:f>'Average Completed to committed '!$A$8</c:f>
              <c:strCache>
                <c:ptCount val="1"/>
                <c:pt idx="0">
                  <c:v>Sprint 4</c:v>
                </c:pt>
              </c:strCache>
            </c:strRef>
          </c:tx>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Pt>
            <c:idx val="0"/>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C-F000-429D-B782-43A3861FE474}"/>
              </c:ext>
            </c:extLst>
          </c:dPt>
          <c:dPt>
            <c:idx val="1"/>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E-F000-429D-B782-43A3861FE474}"/>
              </c:ext>
            </c:extLst>
          </c:dPt>
          <c:dPt>
            <c:idx val="2"/>
            <c:invertIfNegative val="0"/>
            <c:bubble3D val="0"/>
            <c:spPr>
              <a:solidFill>
                <a:srgbClr val="53A176"/>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10-F000-429D-B782-43A3861FE474}"/>
              </c:ext>
            </c:extLst>
          </c:dPt>
          <c:dLbls>
            <c:dLbl>
              <c:idx val="0"/>
              <c:tx>
                <c:rich>
                  <a:bodyPr/>
                  <a:lstStyle/>
                  <a:p>
                    <a:r>
                      <a:rPr lang="en-US" baseline="0"/>
                      <a:t> </a:t>
                    </a:r>
                    <a:fld id="{4FB14FD0-7BA5-6A4F-A6FD-6C8ABB75AB18}"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F000-429D-B782-43A3861FE474}"/>
                </c:ext>
              </c:extLst>
            </c:dLbl>
            <c:dLbl>
              <c:idx val="1"/>
              <c:tx>
                <c:rich>
                  <a:bodyPr/>
                  <a:lstStyle/>
                  <a:p>
                    <a:fld id="{9C8DB5ED-8097-3748-9C9A-B68F88861ED3}"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F000-429D-B782-43A3861FE474}"/>
                </c:ext>
              </c:extLst>
            </c:dLbl>
            <c:dLbl>
              <c:idx val="2"/>
              <c:tx>
                <c:rich>
                  <a:bodyPr/>
                  <a:lstStyle/>
                  <a:p>
                    <a:r>
                      <a:rPr lang="en-US" baseline="0"/>
                      <a:t> </a:t>
                    </a:r>
                    <a:fld id="{BB0C0405-48E1-D247-B9AC-F07070A12C84}"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F000-429D-B782-43A3861FE474}"/>
                </c:ext>
              </c:extLst>
            </c:dLbl>
            <c:spPr>
              <a:solidFill>
                <a:srgbClr val="186C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'!$B$8:$D$8</c:f>
              <c:numCache>
                <c:formatCode>General</c:formatCode>
                <c:ptCount val="3"/>
                <c:pt idx="0">
                  <c:v>43</c:v>
                </c:pt>
                <c:pt idx="1">
                  <c:v>3</c:v>
                </c:pt>
                <c:pt idx="2">
                  <c:v>46</c:v>
                </c:pt>
              </c:numCache>
            </c:numRef>
          </c:val>
          <c:extLst>
            <c:ext xmlns:c16="http://schemas.microsoft.com/office/drawing/2014/chart" uri="{C3380CC4-5D6E-409C-BE32-E72D297353CC}">
              <c16:uniqueId val="{00000011-F000-429D-B782-43A3861FE474}"/>
            </c:ext>
          </c:extLst>
        </c:ser>
        <c:dLbls>
          <c:showLegendKey val="0"/>
          <c:showVal val="0"/>
          <c:showCatName val="0"/>
          <c:showSerName val="0"/>
          <c:showPercent val="0"/>
          <c:showBubbleSize val="0"/>
        </c:dLbls>
        <c:gapWidth val="150"/>
        <c:shape val="box"/>
        <c:axId val="2081377759"/>
        <c:axId val="2081114607"/>
        <c:axId val="0"/>
      </c:bar3DChart>
      <c:catAx>
        <c:axId val="2081377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114607"/>
        <c:crosses val="autoZero"/>
        <c:auto val="1"/>
        <c:lblAlgn val="ctr"/>
        <c:lblOffset val="100"/>
        <c:noMultiLvlLbl val="0"/>
      </c:catAx>
      <c:valAx>
        <c:axId val="2081114607"/>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3777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sz="1400"/>
              <a:t>completed/committed ratio</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'Average Completed to committed '!$A$6</c:f>
              <c:strCache>
                <c:ptCount val="1"/>
                <c:pt idx="0">
                  <c:v>Sprint 2</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dLbl>
              <c:idx val="0"/>
              <c:tx>
                <c:rich>
                  <a:bodyPr/>
                  <a:lstStyle/>
                  <a:p>
                    <a:r>
                      <a:rPr lang="en-US" baseline="0"/>
                      <a:t> </a:t>
                    </a:r>
                    <a:fld id="{3B90A84F-58DC-6E4E-A71F-75A40FFCACB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FEB-DA47-809B-5FCD0CE338D2}"/>
                </c:ext>
              </c:extLst>
            </c:dLbl>
            <c:dLbl>
              <c:idx val="1"/>
              <c:tx>
                <c:rich>
                  <a:bodyPr/>
                  <a:lstStyle/>
                  <a:p>
                    <a:fld id="{DF7BC441-78F3-A24B-BEAB-C8486CB49F06}"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FEB-DA47-809B-5FCD0CE338D2}"/>
                </c:ext>
              </c:extLst>
            </c:dLbl>
            <c:dLbl>
              <c:idx val="2"/>
              <c:tx>
                <c:rich>
                  <a:bodyPr/>
                  <a:lstStyle/>
                  <a:p>
                    <a:r>
                      <a:rPr lang="en-US" baseline="0"/>
                      <a:t> </a:t>
                    </a:r>
                    <a:fld id="{650B20FB-6338-0049-B13F-553C6D4060B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FEB-DA47-809B-5FCD0CE338D2}"/>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'!$B$6:$D$6</c:f>
              <c:numCache>
                <c:formatCode>General</c:formatCode>
                <c:ptCount val="3"/>
                <c:pt idx="0">
                  <c:v>33</c:v>
                </c:pt>
                <c:pt idx="1">
                  <c:v>3</c:v>
                </c:pt>
                <c:pt idx="2">
                  <c:v>36</c:v>
                </c:pt>
              </c:numCache>
            </c:numRef>
          </c:val>
          <c:extLst>
            <c:ext xmlns:c16="http://schemas.microsoft.com/office/drawing/2014/chart" uri="{C3380CC4-5D6E-409C-BE32-E72D297353CC}">
              <c16:uniqueId val="{00000003-2FEB-DA47-809B-5FCD0CE338D2}"/>
            </c:ext>
          </c:extLst>
        </c:ser>
        <c:ser>
          <c:idx val="1"/>
          <c:order val="1"/>
          <c:tx>
            <c:strRef>
              <c:f>'Average Completed to committed '!$A$7</c:f>
              <c:strCache>
                <c:ptCount val="1"/>
                <c:pt idx="0">
                  <c:v>Sprint 3</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4-2FEB-DA47-809B-5FCD0CE338D2}"/>
              </c:ext>
            </c:extLst>
          </c:dPt>
          <c:dPt>
            <c:idx val="1"/>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5-2FEB-DA47-809B-5FCD0CE338D2}"/>
              </c:ext>
            </c:extLst>
          </c:dPt>
          <c:dPt>
            <c:idx val="2"/>
            <c:invertIfNegative val="0"/>
            <c:bubble3D val="0"/>
            <c:spPr>
              <a:solidFill>
                <a:srgbClr val="FFC000"/>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extLst>
              <c:ext xmlns:c16="http://schemas.microsoft.com/office/drawing/2014/chart" uri="{C3380CC4-5D6E-409C-BE32-E72D297353CC}">
                <c16:uniqueId val="{00000006-2FEB-DA47-809B-5FCD0CE338D2}"/>
              </c:ext>
            </c:extLst>
          </c:dPt>
          <c:dLbls>
            <c:dLbl>
              <c:idx val="0"/>
              <c:tx>
                <c:rich>
                  <a:bodyPr/>
                  <a:lstStyle/>
                  <a:p>
                    <a:fld id="{57C36D49-8B3E-7546-BA8B-F8F9A179EEFE}"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FEB-DA47-809B-5FCD0CE338D2}"/>
                </c:ext>
              </c:extLst>
            </c:dLbl>
            <c:dLbl>
              <c:idx val="1"/>
              <c:tx>
                <c:rich>
                  <a:bodyPr/>
                  <a:lstStyle/>
                  <a:p>
                    <a:fld id="{E1DE19C0-0037-5240-A563-FCCF586A3C11}"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FEB-DA47-809B-5FCD0CE338D2}"/>
                </c:ext>
              </c:extLst>
            </c:dLbl>
            <c:dLbl>
              <c:idx val="2"/>
              <c:tx>
                <c:rich>
                  <a:bodyPr/>
                  <a:lstStyle/>
                  <a:p>
                    <a:fld id="{FE515F15-7B86-D843-A02D-F43871CFFA1B}"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FEB-DA47-809B-5FCD0CE338D2}"/>
                </c:ext>
              </c:extLst>
            </c:dLbl>
            <c:spPr>
              <a:solidFill>
                <a:srgbClr val="E873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'!$B$7:$D$7</c:f>
              <c:numCache>
                <c:formatCode>General</c:formatCode>
                <c:ptCount val="3"/>
                <c:pt idx="0">
                  <c:v>26</c:v>
                </c:pt>
                <c:pt idx="1">
                  <c:v>13</c:v>
                </c:pt>
                <c:pt idx="2">
                  <c:v>39</c:v>
                </c:pt>
              </c:numCache>
            </c:numRef>
          </c:val>
          <c:extLst>
            <c:ext xmlns:c16="http://schemas.microsoft.com/office/drawing/2014/chart" uri="{C3380CC4-5D6E-409C-BE32-E72D297353CC}">
              <c16:uniqueId val="{00000007-2FEB-DA47-809B-5FCD0CE338D2}"/>
            </c:ext>
          </c:extLst>
        </c:ser>
        <c:ser>
          <c:idx val="2"/>
          <c:order val="2"/>
          <c:tx>
            <c:strRef>
              <c:f>'Average Completed to committed '!$A$8</c:f>
              <c:strCache>
                <c:ptCount val="1"/>
                <c:pt idx="0">
                  <c:v>Sprint 4</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Pt>
            <c:idx val="0"/>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8-2FEB-DA47-809B-5FCD0CE338D2}"/>
              </c:ext>
            </c:extLst>
          </c:dPt>
          <c:dPt>
            <c:idx val="1"/>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9-2FEB-DA47-809B-5FCD0CE338D2}"/>
              </c:ext>
            </c:extLst>
          </c:dPt>
          <c:dPt>
            <c:idx val="2"/>
            <c:invertIfNegative val="0"/>
            <c:bubble3D val="0"/>
            <c:spPr>
              <a:solidFill>
                <a:srgbClr val="00B050"/>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extLst>
              <c:ext xmlns:c16="http://schemas.microsoft.com/office/drawing/2014/chart" uri="{C3380CC4-5D6E-409C-BE32-E72D297353CC}">
                <c16:uniqueId val="{0000000A-2FEB-DA47-809B-5FCD0CE338D2}"/>
              </c:ext>
            </c:extLst>
          </c:dPt>
          <c:dLbls>
            <c:dLbl>
              <c:idx val="0"/>
              <c:tx>
                <c:rich>
                  <a:bodyPr/>
                  <a:lstStyle/>
                  <a:p>
                    <a:r>
                      <a:rPr lang="en-US" baseline="0"/>
                      <a:t> </a:t>
                    </a:r>
                    <a:fld id="{4FB14FD0-7BA5-6A4F-A6FD-6C8ABB75AB18}"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2FEB-DA47-809B-5FCD0CE338D2}"/>
                </c:ext>
              </c:extLst>
            </c:dLbl>
            <c:dLbl>
              <c:idx val="1"/>
              <c:tx>
                <c:rich>
                  <a:bodyPr/>
                  <a:lstStyle/>
                  <a:p>
                    <a:fld id="{9C8DB5ED-8097-3748-9C9A-B68F88861ED3}"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FEB-DA47-809B-5FCD0CE338D2}"/>
                </c:ext>
              </c:extLst>
            </c:dLbl>
            <c:dLbl>
              <c:idx val="2"/>
              <c:tx>
                <c:rich>
                  <a:bodyPr/>
                  <a:lstStyle/>
                  <a:p>
                    <a:r>
                      <a:rPr lang="en-US" baseline="0"/>
                      <a:t> </a:t>
                    </a:r>
                    <a:fld id="{BB0C0405-48E1-D247-B9AC-F07070A12C84}"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2FEB-DA47-809B-5FCD0CE338D2}"/>
                </c:ext>
              </c:extLst>
            </c:dLbl>
            <c:spPr>
              <a:solidFill>
                <a:srgbClr val="186C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Completed to committed '!$B$5:$D$5</c:f>
              <c:strCache>
                <c:ptCount val="3"/>
                <c:pt idx="0">
                  <c:v>Completed </c:v>
                </c:pt>
                <c:pt idx="1">
                  <c:v>Incompleted</c:v>
                </c:pt>
                <c:pt idx="2">
                  <c:v>Committed</c:v>
                </c:pt>
              </c:strCache>
            </c:strRef>
          </c:cat>
          <c:val>
            <c:numRef>
              <c:f>'Average Completed to committed '!$B$8:$D$8</c:f>
              <c:numCache>
                <c:formatCode>General</c:formatCode>
                <c:ptCount val="3"/>
                <c:pt idx="0">
                  <c:v>43</c:v>
                </c:pt>
                <c:pt idx="1">
                  <c:v>3</c:v>
                </c:pt>
                <c:pt idx="2">
                  <c:v>46</c:v>
                </c:pt>
              </c:numCache>
            </c:numRef>
          </c:val>
          <c:extLst>
            <c:ext xmlns:c16="http://schemas.microsoft.com/office/drawing/2014/chart" uri="{C3380CC4-5D6E-409C-BE32-E72D297353CC}">
              <c16:uniqueId val="{0000000B-2FEB-DA47-809B-5FCD0CE338D2}"/>
            </c:ext>
          </c:extLst>
        </c:ser>
        <c:dLbls>
          <c:showLegendKey val="0"/>
          <c:showVal val="0"/>
          <c:showCatName val="0"/>
          <c:showSerName val="0"/>
          <c:showPercent val="0"/>
          <c:showBubbleSize val="0"/>
        </c:dLbls>
        <c:gapWidth val="150"/>
        <c:shape val="box"/>
        <c:axId val="2081377759"/>
        <c:axId val="2081114607"/>
        <c:axId val="0"/>
      </c:bar3DChart>
      <c:catAx>
        <c:axId val="2081377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114607"/>
        <c:crosses val="autoZero"/>
        <c:auto val="1"/>
        <c:lblAlgn val="ctr"/>
        <c:lblOffset val="100"/>
        <c:noMultiLvlLbl val="0"/>
      </c:catAx>
      <c:valAx>
        <c:axId val="2081114607"/>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81377759"/>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historic</a:t>
            </a:r>
            <a:r>
              <a:rPr lang="en-US" baseline="0"/>
              <a:t> ratio</a:t>
            </a:r>
            <a:endParaRPr lang="en-US"/>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3"/>
            <c:invertIfNegative val="0"/>
            <c:bubble3D val="0"/>
            <c:spPr>
              <a:solidFill>
                <a:srgbClr val="00B05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extLst>
              <c:ext xmlns:c16="http://schemas.microsoft.com/office/drawing/2014/chart" uri="{C3380CC4-5D6E-409C-BE32-E72D297353CC}">
                <c16:uniqueId val="{00000001-B86F-CC4D-AB7B-C4F63C1330D9}"/>
              </c:ext>
            </c:extLst>
          </c:dPt>
          <c:dLbls>
            <c:dLbl>
              <c:idx val="0"/>
              <c:tx>
                <c:rich>
                  <a:bodyPr/>
                  <a:lstStyle/>
                  <a:p>
                    <a:fld id="{DB31089E-1ADA-9F4F-AA73-64509067B4C8}"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86F-CC4D-AB7B-C4F63C1330D9}"/>
                </c:ext>
              </c:extLst>
            </c:dLbl>
            <c:dLbl>
              <c:idx val="1"/>
              <c:tx>
                <c:rich>
                  <a:bodyPr/>
                  <a:lstStyle/>
                  <a:p>
                    <a:r>
                      <a:rPr lang="en-US" baseline="0"/>
                      <a:t> </a:t>
                    </a:r>
                    <a:fld id="{6F4D9577-6592-6D43-B612-2FFA5CB53FCC}"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86F-CC4D-AB7B-C4F63C1330D9}"/>
                </c:ext>
              </c:extLst>
            </c:dLbl>
            <c:dLbl>
              <c:idx val="2"/>
              <c:tx>
                <c:rich>
                  <a:bodyPr/>
                  <a:lstStyle/>
                  <a:p>
                    <a:fld id="{497FAA2D-6F4C-9542-89AA-888DB25A8830}"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86F-CC4D-AB7B-C4F63C1330D9}"/>
                </c:ext>
              </c:extLst>
            </c:dLbl>
            <c:dLbl>
              <c:idx val="3"/>
              <c:tx>
                <c:rich>
                  <a:bodyPr/>
                  <a:lstStyle/>
                  <a:p>
                    <a:fld id="{3CEB4258-81A8-9548-9202-06605BF62475}"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86F-CC4D-AB7B-C4F63C1330D9}"/>
                </c:ext>
              </c:extLst>
            </c:dLbl>
            <c:spPr>
              <a:solidFill>
                <a:srgbClr val="145F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solidFill>
                    <a:schemeClr val="accent1">
                      <a:alpha val="30000"/>
                    </a:schemeClr>
                  </a:solidFill>
                  <a:ln>
                    <a:solidFill>
                      <a:schemeClr val="lt1">
                        <a:alpha val="50000"/>
                      </a:schemeClr>
                    </a:solidFill>
                    <a:round/>
                  </a:ln>
                </c15:spPr>
                <c15:showLeaderLines val="0"/>
              </c:ext>
            </c:extLst>
          </c:dLbls>
          <c:cat>
            <c:strRef>
              <c:f>'Average Ratio'!$A$9:$A$12</c:f>
              <c:strCache>
                <c:ptCount val="4"/>
                <c:pt idx="0">
                  <c:v>Sprint 2</c:v>
                </c:pt>
                <c:pt idx="1">
                  <c:v>Sprint 3</c:v>
                </c:pt>
                <c:pt idx="2">
                  <c:v>Sprint 4</c:v>
                </c:pt>
                <c:pt idx="3">
                  <c:v>Average</c:v>
                </c:pt>
              </c:strCache>
            </c:strRef>
          </c:cat>
          <c:val>
            <c:numRef>
              <c:f>'Average Ratio'!$B$9:$B$12</c:f>
              <c:numCache>
                <c:formatCode>General</c:formatCode>
                <c:ptCount val="4"/>
                <c:pt idx="0">
                  <c:v>91.66</c:v>
                </c:pt>
                <c:pt idx="1">
                  <c:v>66.66</c:v>
                </c:pt>
                <c:pt idx="2">
                  <c:v>93.47</c:v>
                </c:pt>
                <c:pt idx="3">
                  <c:v>83.93</c:v>
                </c:pt>
              </c:numCache>
            </c:numRef>
          </c:val>
          <c:extLst>
            <c:ext xmlns:c16="http://schemas.microsoft.com/office/drawing/2014/chart" uri="{C3380CC4-5D6E-409C-BE32-E72D297353CC}">
              <c16:uniqueId val="{00000005-B86F-CC4D-AB7B-C4F63C1330D9}"/>
            </c:ext>
          </c:extLst>
        </c:ser>
        <c:dLbls>
          <c:showLegendKey val="0"/>
          <c:showVal val="0"/>
          <c:showCatName val="0"/>
          <c:showSerName val="0"/>
          <c:showPercent val="0"/>
          <c:showBubbleSize val="0"/>
        </c:dLbls>
        <c:gapWidth val="150"/>
        <c:shape val="box"/>
        <c:axId val="814564432"/>
        <c:axId val="814497200"/>
        <c:axId val="0"/>
      </c:bar3DChart>
      <c:catAx>
        <c:axId val="8145644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14497200"/>
        <c:crosses val="autoZero"/>
        <c:auto val="1"/>
        <c:lblAlgn val="ctr"/>
        <c:lblOffset val="100"/>
        <c:noMultiLvlLbl val="0"/>
      </c:catAx>
      <c:valAx>
        <c:axId val="814497200"/>
        <c:scaling>
          <c:orientation val="minMax"/>
        </c:scaling>
        <c:delete val="0"/>
        <c:axPos val="l"/>
        <c:majorGridlines>
          <c:spPr>
            <a:ln w="9525">
              <a:solidFill>
                <a:schemeClr val="lt1">
                  <a:lumMod val="50000"/>
                </a:schemeClr>
              </a:solidFill>
            </a:ln>
            <a:effectLst/>
          </c:spPr>
        </c:majorGridlines>
        <c:title>
          <c:tx>
            <c:rich>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a:t>Percentage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14564432"/>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DCC70-3435-4DBB-A000-6391E30C3C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A40D5B-0C51-4BC4-9B2C-3DB338E233A1}">
      <dgm:prSet/>
      <dgm:spPr/>
      <dgm:t>
        <a:bodyPr/>
        <a:lstStyle/>
        <a:p>
          <a:r>
            <a:rPr lang="en-US"/>
            <a:t>Web application with user emotion prediction and song recommendation functionality.​ </a:t>
          </a:r>
        </a:p>
      </dgm:t>
    </dgm:pt>
    <dgm:pt modelId="{46E8ADFA-1837-4A9C-B6CC-EF9D9D09B947}" type="parTrans" cxnId="{02C07000-CB84-4104-935A-5C2739BC3189}">
      <dgm:prSet/>
      <dgm:spPr/>
      <dgm:t>
        <a:bodyPr/>
        <a:lstStyle/>
        <a:p>
          <a:endParaRPr lang="en-US"/>
        </a:p>
      </dgm:t>
    </dgm:pt>
    <dgm:pt modelId="{51F1CA18-25DF-4709-9694-8A9E6B831BAF}" type="sibTrans" cxnId="{02C07000-CB84-4104-935A-5C2739BC3189}">
      <dgm:prSet/>
      <dgm:spPr/>
      <dgm:t>
        <a:bodyPr/>
        <a:lstStyle/>
        <a:p>
          <a:endParaRPr lang="en-US"/>
        </a:p>
      </dgm:t>
    </dgm:pt>
    <dgm:pt modelId="{0608021B-0B2F-4872-AE64-95FAEB114188}">
      <dgm:prSet/>
      <dgm:spPr/>
      <dgm:t>
        <a:bodyPr/>
        <a:lstStyle/>
        <a:p>
          <a:r>
            <a:rPr lang="en-US"/>
            <a:t>Allowing user to create an account in the application.​ </a:t>
          </a:r>
        </a:p>
      </dgm:t>
    </dgm:pt>
    <dgm:pt modelId="{163B0B18-91E3-4FF0-A475-5C44898473AF}" type="parTrans" cxnId="{ADFBECD8-6615-42F8-AB54-426D4F0D3491}">
      <dgm:prSet/>
      <dgm:spPr/>
      <dgm:t>
        <a:bodyPr/>
        <a:lstStyle/>
        <a:p>
          <a:endParaRPr lang="en-US"/>
        </a:p>
      </dgm:t>
    </dgm:pt>
    <dgm:pt modelId="{5935FD5F-7C7C-486C-BDB5-EBB8B2DF315A}" type="sibTrans" cxnId="{ADFBECD8-6615-42F8-AB54-426D4F0D3491}">
      <dgm:prSet/>
      <dgm:spPr/>
      <dgm:t>
        <a:bodyPr/>
        <a:lstStyle/>
        <a:p>
          <a:endParaRPr lang="en-US"/>
        </a:p>
      </dgm:t>
    </dgm:pt>
    <dgm:pt modelId="{52EFB119-ABE4-4A72-BA96-9A9FF679482B}">
      <dgm:prSet/>
      <dgm:spPr/>
      <dgm:t>
        <a:bodyPr/>
        <a:lstStyle/>
        <a:p>
          <a:r>
            <a:rPr lang="en-US"/>
            <a:t>Interactive UI to display user uploaded image.​ </a:t>
          </a:r>
        </a:p>
      </dgm:t>
    </dgm:pt>
    <dgm:pt modelId="{7888A16E-7DC1-458B-B03D-440F59433273}" type="parTrans" cxnId="{348BD736-EAAA-473F-83AD-7A5F14AC3273}">
      <dgm:prSet/>
      <dgm:spPr/>
      <dgm:t>
        <a:bodyPr/>
        <a:lstStyle/>
        <a:p>
          <a:endParaRPr lang="en-US"/>
        </a:p>
      </dgm:t>
    </dgm:pt>
    <dgm:pt modelId="{6444A881-8E14-4CD9-A0E4-F278A07E654A}" type="sibTrans" cxnId="{348BD736-EAAA-473F-83AD-7A5F14AC3273}">
      <dgm:prSet/>
      <dgm:spPr/>
      <dgm:t>
        <a:bodyPr/>
        <a:lstStyle/>
        <a:p>
          <a:endParaRPr lang="en-US"/>
        </a:p>
      </dgm:t>
    </dgm:pt>
    <dgm:pt modelId="{85F07F5A-7CF1-4043-BC82-8EAB462D1099}">
      <dgm:prSet/>
      <dgm:spPr/>
      <dgm:t>
        <a:bodyPr/>
        <a:lstStyle/>
        <a:p>
          <a:r>
            <a:rPr lang="en-US"/>
            <a:t>CNN model to predict user's emotion on image input.​ </a:t>
          </a:r>
        </a:p>
      </dgm:t>
    </dgm:pt>
    <dgm:pt modelId="{1D2644DB-2C97-4081-AB8F-FD1DA4C56E86}" type="parTrans" cxnId="{A53AD521-E3DD-43C7-8171-BDBDB5C5F7B5}">
      <dgm:prSet/>
      <dgm:spPr/>
      <dgm:t>
        <a:bodyPr/>
        <a:lstStyle/>
        <a:p>
          <a:endParaRPr lang="en-US"/>
        </a:p>
      </dgm:t>
    </dgm:pt>
    <dgm:pt modelId="{EE6A5778-0641-4E4F-8684-C2D936B1B97F}" type="sibTrans" cxnId="{A53AD521-E3DD-43C7-8171-BDBDB5C5F7B5}">
      <dgm:prSet/>
      <dgm:spPr/>
      <dgm:t>
        <a:bodyPr/>
        <a:lstStyle/>
        <a:p>
          <a:endParaRPr lang="en-US"/>
        </a:p>
      </dgm:t>
    </dgm:pt>
    <dgm:pt modelId="{B8CACF63-F69F-46E4-973C-09037AB07AD1}">
      <dgm:prSet/>
      <dgm:spPr/>
      <dgm:t>
        <a:bodyPr/>
        <a:lstStyle/>
        <a:p>
          <a:r>
            <a:rPr lang="en-US"/>
            <a:t>API to accept user image in request and send the model's prediction and the list of songs from static database in response.​ </a:t>
          </a:r>
        </a:p>
      </dgm:t>
    </dgm:pt>
    <dgm:pt modelId="{607EC5D3-919D-4E4E-99D1-1FE5D5C07C93}" type="parTrans" cxnId="{754A54D0-27E1-4A17-8D75-C340E3DD2326}">
      <dgm:prSet/>
      <dgm:spPr/>
      <dgm:t>
        <a:bodyPr/>
        <a:lstStyle/>
        <a:p>
          <a:endParaRPr lang="en-US"/>
        </a:p>
      </dgm:t>
    </dgm:pt>
    <dgm:pt modelId="{5B088D12-11F7-4EF4-9906-68E2C6B4F54A}" type="sibTrans" cxnId="{754A54D0-27E1-4A17-8D75-C340E3DD2326}">
      <dgm:prSet/>
      <dgm:spPr/>
      <dgm:t>
        <a:bodyPr/>
        <a:lstStyle/>
        <a:p>
          <a:endParaRPr lang="en-US"/>
        </a:p>
      </dgm:t>
    </dgm:pt>
    <dgm:pt modelId="{7B8EC2DB-81FE-4E15-AFEC-8A44BBB9270F}">
      <dgm:prSet/>
      <dgm:spPr/>
      <dgm:t>
        <a:bodyPr/>
        <a:lstStyle/>
        <a:p>
          <a:r>
            <a:rPr lang="en-US"/>
            <a:t>Server to handle the above API along with two different endpoints to send songs based on genre and artist. ​</a:t>
          </a:r>
        </a:p>
      </dgm:t>
    </dgm:pt>
    <dgm:pt modelId="{A38959A7-A109-4749-9E88-A318BCDD7BB1}" type="parTrans" cxnId="{61D20A6B-1BB8-4DA1-9AF6-9E76CE18E362}">
      <dgm:prSet/>
      <dgm:spPr/>
      <dgm:t>
        <a:bodyPr/>
        <a:lstStyle/>
        <a:p>
          <a:endParaRPr lang="en-US"/>
        </a:p>
      </dgm:t>
    </dgm:pt>
    <dgm:pt modelId="{19DE41C4-26FA-4F48-AFB8-FE697CE17625}" type="sibTrans" cxnId="{61D20A6B-1BB8-4DA1-9AF6-9E76CE18E362}">
      <dgm:prSet/>
      <dgm:spPr/>
      <dgm:t>
        <a:bodyPr/>
        <a:lstStyle/>
        <a:p>
          <a:endParaRPr lang="en-US"/>
        </a:p>
      </dgm:t>
    </dgm:pt>
    <dgm:pt modelId="{D4BE5B36-3D1B-47BB-944B-F40F37DDA3A0}">
      <dgm:prSet/>
      <dgm:spPr/>
      <dgm:t>
        <a:bodyPr/>
        <a:lstStyle/>
        <a:p>
          <a:r>
            <a:rPr lang="en-US"/>
            <a:t>Model and backend connection to predict emotions. ​</a:t>
          </a:r>
        </a:p>
      </dgm:t>
    </dgm:pt>
    <dgm:pt modelId="{13AD2FBE-3FA0-4164-8BD6-62A138C484DC}" type="parTrans" cxnId="{62B09975-E753-422D-915C-9C3E6A102E38}">
      <dgm:prSet/>
      <dgm:spPr/>
      <dgm:t>
        <a:bodyPr/>
        <a:lstStyle/>
        <a:p>
          <a:endParaRPr lang="en-US"/>
        </a:p>
      </dgm:t>
    </dgm:pt>
    <dgm:pt modelId="{FEFC0971-FE15-4689-B246-6A0BF639E9BD}" type="sibTrans" cxnId="{62B09975-E753-422D-915C-9C3E6A102E38}">
      <dgm:prSet/>
      <dgm:spPr/>
      <dgm:t>
        <a:bodyPr/>
        <a:lstStyle/>
        <a:p>
          <a:endParaRPr lang="en-US"/>
        </a:p>
      </dgm:t>
    </dgm:pt>
    <dgm:pt modelId="{F2AFDDAC-239C-4D92-80ED-05866CCBCEA2}" type="pres">
      <dgm:prSet presAssocID="{E6CDCC70-3435-4DBB-A000-6391E30C3C37}" presName="linear" presStyleCnt="0">
        <dgm:presLayoutVars>
          <dgm:animLvl val="lvl"/>
          <dgm:resizeHandles val="exact"/>
        </dgm:presLayoutVars>
      </dgm:prSet>
      <dgm:spPr/>
    </dgm:pt>
    <dgm:pt modelId="{F38613FE-8707-4652-AB9A-165A547DC1D0}" type="pres">
      <dgm:prSet presAssocID="{61A40D5B-0C51-4BC4-9B2C-3DB338E233A1}" presName="parentText" presStyleLbl="node1" presStyleIdx="0" presStyleCnt="7">
        <dgm:presLayoutVars>
          <dgm:chMax val="0"/>
          <dgm:bulletEnabled val="1"/>
        </dgm:presLayoutVars>
      </dgm:prSet>
      <dgm:spPr/>
    </dgm:pt>
    <dgm:pt modelId="{4E64F02D-BEF5-4F8A-9AB8-2F6C7F99561A}" type="pres">
      <dgm:prSet presAssocID="{51F1CA18-25DF-4709-9694-8A9E6B831BAF}" presName="spacer" presStyleCnt="0"/>
      <dgm:spPr/>
    </dgm:pt>
    <dgm:pt modelId="{C6CC171E-26D3-4A6B-9899-BE657D669008}" type="pres">
      <dgm:prSet presAssocID="{0608021B-0B2F-4872-AE64-95FAEB114188}" presName="parentText" presStyleLbl="node1" presStyleIdx="1" presStyleCnt="7">
        <dgm:presLayoutVars>
          <dgm:chMax val="0"/>
          <dgm:bulletEnabled val="1"/>
        </dgm:presLayoutVars>
      </dgm:prSet>
      <dgm:spPr/>
    </dgm:pt>
    <dgm:pt modelId="{190E311F-43BA-485E-9682-FB160820713D}" type="pres">
      <dgm:prSet presAssocID="{5935FD5F-7C7C-486C-BDB5-EBB8B2DF315A}" presName="spacer" presStyleCnt="0"/>
      <dgm:spPr/>
    </dgm:pt>
    <dgm:pt modelId="{CA97C49C-233F-41D9-9DCD-16B32A1C8BA4}" type="pres">
      <dgm:prSet presAssocID="{52EFB119-ABE4-4A72-BA96-9A9FF679482B}" presName="parentText" presStyleLbl="node1" presStyleIdx="2" presStyleCnt="7">
        <dgm:presLayoutVars>
          <dgm:chMax val="0"/>
          <dgm:bulletEnabled val="1"/>
        </dgm:presLayoutVars>
      </dgm:prSet>
      <dgm:spPr/>
    </dgm:pt>
    <dgm:pt modelId="{AA4666CB-F8BF-4258-9599-662CFAFD0A19}" type="pres">
      <dgm:prSet presAssocID="{6444A881-8E14-4CD9-A0E4-F278A07E654A}" presName="spacer" presStyleCnt="0"/>
      <dgm:spPr/>
    </dgm:pt>
    <dgm:pt modelId="{D47D978A-9013-4FAC-B2CC-0B49AC8C73D2}" type="pres">
      <dgm:prSet presAssocID="{85F07F5A-7CF1-4043-BC82-8EAB462D1099}" presName="parentText" presStyleLbl="node1" presStyleIdx="3" presStyleCnt="7">
        <dgm:presLayoutVars>
          <dgm:chMax val="0"/>
          <dgm:bulletEnabled val="1"/>
        </dgm:presLayoutVars>
      </dgm:prSet>
      <dgm:spPr/>
    </dgm:pt>
    <dgm:pt modelId="{89A5A838-2DD9-4CAE-80FD-2F846D89E6BD}" type="pres">
      <dgm:prSet presAssocID="{EE6A5778-0641-4E4F-8684-C2D936B1B97F}" presName="spacer" presStyleCnt="0"/>
      <dgm:spPr/>
    </dgm:pt>
    <dgm:pt modelId="{D762BE62-F292-413A-9A44-9AA25144AAF3}" type="pres">
      <dgm:prSet presAssocID="{B8CACF63-F69F-46E4-973C-09037AB07AD1}" presName="parentText" presStyleLbl="node1" presStyleIdx="4" presStyleCnt="7">
        <dgm:presLayoutVars>
          <dgm:chMax val="0"/>
          <dgm:bulletEnabled val="1"/>
        </dgm:presLayoutVars>
      </dgm:prSet>
      <dgm:spPr/>
    </dgm:pt>
    <dgm:pt modelId="{428EABB0-26B2-43F1-8515-6550DEC76C5A}" type="pres">
      <dgm:prSet presAssocID="{5B088D12-11F7-4EF4-9906-68E2C6B4F54A}" presName="spacer" presStyleCnt="0"/>
      <dgm:spPr/>
    </dgm:pt>
    <dgm:pt modelId="{417A33C6-0321-48FA-A5E8-A5C5D6254208}" type="pres">
      <dgm:prSet presAssocID="{7B8EC2DB-81FE-4E15-AFEC-8A44BBB9270F}" presName="parentText" presStyleLbl="node1" presStyleIdx="5" presStyleCnt="7">
        <dgm:presLayoutVars>
          <dgm:chMax val="0"/>
          <dgm:bulletEnabled val="1"/>
        </dgm:presLayoutVars>
      </dgm:prSet>
      <dgm:spPr/>
    </dgm:pt>
    <dgm:pt modelId="{61B83887-F61C-4B44-98B4-7F61580BF6DB}" type="pres">
      <dgm:prSet presAssocID="{19DE41C4-26FA-4F48-AFB8-FE697CE17625}" presName="spacer" presStyleCnt="0"/>
      <dgm:spPr/>
    </dgm:pt>
    <dgm:pt modelId="{5693164A-0E40-47DA-8BCB-0BB7F6382A44}" type="pres">
      <dgm:prSet presAssocID="{D4BE5B36-3D1B-47BB-944B-F40F37DDA3A0}" presName="parentText" presStyleLbl="node1" presStyleIdx="6" presStyleCnt="7">
        <dgm:presLayoutVars>
          <dgm:chMax val="0"/>
          <dgm:bulletEnabled val="1"/>
        </dgm:presLayoutVars>
      </dgm:prSet>
      <dgm:spPr/>
    </dgm:pt>
  </dgm:ptLst>
  <dgm:cxnLst>
    <dgm:cxn modelId="{02C07000-CB84-4104-935A-5C2739BC3189}" srcId="{E6CDCC70-3435-4DBB-A000-6391E30C3C37}" destId="{61A40D5B-0C51-4BC4-9B2C-3DB338E233A1}" srcOrd="0" destOrd="0" parTransId="{46E8ADFA-1837-4A9C-B6CC-EF9D9D09B947}" sibTransId="{51F1CA18-25DF-4709-9694-8A9E6B831BAF}"/>
    <dgm:cxn modelId="{237E350D-59A3-42E4-8B46-55C67C1AD60F}" type="presOf" srcId="{0608021B-0B2F-4872-AE64-95FAEB114188}" destId="{C6CC171E-26D3-4A6B-9899-BE657D669008}" srcOrd="0" destOrd="0" presId="urn:microsoft.com/office/officeart/2005/8/layout/vList2"/>
    <dgm:cxn modelId="{1E2A8912-E2FD-4E5C-B79C-9296E6145BEA}" type="presOf" srcId="{61A40D5B-0C51-4BC4-9B2C-3DB338E233A1}" destId="{F38613FE-8707-4652-AB9A-165A547DC1D0}" srcOrd="0" destOrd="0" presId="urn:microsoft.com/office/officeart/2005/8/layout/vList2"/>
    <dgm:cxn modelId="{0091E41F-C897-4AA5-BE8F-601F64185D8E}" type="presOf" srcId="{E6CDCC70-3435-4DBB-A000-6391E30C3C37}" destId="{F2AFDDAC-239C-4D92-80ED-05866CCBCEA2}" srcOrd="0" destOrd="0" presId="urn:microsoft.com/office/officeart/2005/8/layout/vList2"/>
    <dgm:cxn modelId="{A53AD521-E3DD-43C7-8171-BDBDB5C5F7B5}" srcId="{E6CDCC70-3435-4DBB-A000-6391E30C3C37}" destId="{85F07F5A-7CF1-4043-BC82-8EAB462D1099}" srcOrd="3" destOrd="0" parTransId="{1D2644DB-2C97-4081-AB8F-FD1DA4C56E86}" sibTransId="{EE6A5778-0641-4E4F-8684-C2D936B1B97F}"/>
    <dgm:cxn modelId="{4F4A4935-C742-40F8-9282-E4EE6E75012E}" type="presOf" srcId="{B8CACF63-F69F-46E4-973C-09037AB07AD1}" destId="{D762BE62-F292-413A-9A44-9AA25144AAF3}" srcOrd="0" destOrd="0" presId="urn:microsoft.com/office/officeart/2005/8/layout/vList2"/>
    <dgm:cxn modelId="{348BD736-EAAA-473F-83AD-7A5F14AC3273}" srcId="{E6CDCC70-3435-4DBB-A000-6391E30C3C37}" destId="{52EFB119-ABE4-4A72-BA96-9A9FF679482B}" srcOrd="2" destOrd="0" parTransId="{7888A16E-7DC1-458B-B03D-440F59433273}" sibTransId="{6444A881-8E14-4CD9-A0E4-F278A07E654A}"/>
    <dgm:cxn modelId="{61D20A6B-1BB8-4DA1-9AF6-9E76CE18E362}" srcId="{E6CDCC70-3435-4DBB-A000-6391E30C3C37}" destId="{7B8EC2DB-81FE-4E15-AFEC-8A44BBB9270F}" srcOrd="5" destOrd="0" parTransId="{A38959A7-A109-4749-9E88-A318BCDD7BB1}" sibTransId="{19DE41C4-26FA-4F48-AFB8-FE697CE17625}"/>
    <dgm:cxn modelId="{62B09975-E753-422D-915C-9C3E6A102E38}" srcId="{E6CDCC70-3435-4DBB-A000-6391E30C3C37}" destId="{D4BE5B36-3D1B-47BB-944B-F40F37DDA3A0}" srcOrd="6" destOrd="0" parTransId="{13AD2FBE-3FA0-4164-8BD6-62A138C484DC}" sibTransId="{FEFC0971-FE15-4689-B246-6A0BF639E9BD}"/>
    <dgm:cxn modelId="{86657277-EB7A-4BBE-A94A-FE4047A091A7}" type="presOf" srcId="{85F07F5A-7CF1-4043-BC82-8EAB462D1099}" destId="{D47D978A-9013-4FAC-B2CC-0B49AC8C73D2}" srcOrd="0" destOrd="0" presId="urn:microsoft.com/office/officeart/2005/8/layout/vList2"/>
    <dgm:cxn modelId="{A64B497D-BE92-4E3D-BA52-F7BDC10C3C71}" type="presOf" srcId="{7B8EC2DB-81FE-4E15-AFEC-8A44BBB9270F}" destId="{417A33C6-0321-48FA-A5E8-A5C5D6254208}" srcOrd="0" destOrd="0" presId="urn:microsoft.com/office/officeart/2005/8/layout/vList2"/>
    <dgm:cxn modelId="{7AB86ED0-D3D3-4A2B-80C9-64681E84778C}" type="presOf" srcId="{D4BE5B36-3D1B-47BB-944B-F40F37DDA3A0}" destId="{5693164A-0E40-47DA-8BCB-0BB7F6382A44}" srcOrd="0" destOrd="0" presId="urn:microsoft.com/office/officeart/2005/8/layout/vList2"/>
    <dgm:cxn modelId="{754A54D0-27E1-4A17-8D75-C340E3DD2326}" srcId="{E6CDCC70-3435-4DBB-A000-6391E30C3C37}" destId="{B8CACF63-F69F-46E4-973C-09037AB07AD1}" srcOrd="4" destOrd="0" parTransId="{607EC5D3-919D-4E4E-99D1-1FE5D5C07C93}" sibTransId="{5B088D12-11F7-4EF4-9906-68E2C6B4F54A}"/>
    <dgm:cxn modelId="{ADFBECD8-6615-42F8-AB54-426D4F0D3491}" srcId="{E6CDCC70-3435-4DBB-A000-6391E30C3C37}" destId="{0608021B-0B2F-4872-AE64-95FAEB114188}" srcOrd="1" destOrd="0" parTransId="{163B0B18-91E3-4FF0-A475-5C44898473AF}" sibTransId="{5935FD5F-7C7C-486C-BDB5-EBB8B2DF315A}"/>
    <dgm:cxn modelId="{777A61F9-9AB0-47FC-9CC6-790BD362894C}" type="presOf" srcId="{52EFB119-ABE4-4A72-BA96-9A9FF679482B}" destId="{CA97C49C-233F-41D9-9DCD-16B32A1C8BA4}" srcOrd="0" destOrd="0" presId="urn:microsoft.com/office/officeart/2005/8/layout/vList2"/>
    <dgm:cxn modelId="{D135DD91-C853-44C9-B8B9-73A87B5988C4}" type="presParOf" srcId="{F2AFDDAC-239C-4D92-80ED-05866CCBCEA2}" destId="{F38613FE-8707-4652-AB9A-165A547DC1D0}" srcOrd="0" destOrd="0" presId="urn:microsoft.com/office/officeart/2005/8/layout/vList2"/>
    <dgm:cxn modelId="{8711B6E2-46B4-4F82-8DF4-DD7ADE897E81}" type="presParOf" srcId="{F2AFDDAC-239C-4D92-80ED-05866CCBCEA2}" destId="{4E64F02D-BEF5-4F8A-9AB8-2F6C7F99561A}" srcOrd="1" destOrd="0" presId="urn:microsoft.com/office/officeart/2005/8/layout/vList2"/>
    <dgm:cxn modelId="{A61D73C4-23B4-41FD-A4A4-089070C69723}" type="presParOf" srcId="{F2AFDDAC-239C-4D92-80ED-05866CCBCEA2}" destId="{C6CC171E-26D3-4A6B-9899-BE657D669008}" srcOrd="2" destOrd="0" presId="urn:microsoft.com/office/officeart/2005/8/layout/vList2"/>
    <dgm:cxn modelId="{84E83783-6539-4D83-A6A0-0D0337BDFE00}" type="presParOf" srcId="{F2AFDDAC-239C-4D92-80ED-05866CCBCEA2}" destId="{190E311F-43BA-485E-9682-FB160820713D}" srcOrd="3" destOrd="0" presId="urn:microsoft.com/office/officeart/2005/8/layout/vList2"/>
    <dgm:cxn modelId="{D50A7F12-A99A-446C-A085-93D0BED2AA6A}" type="presParOf" srcId="{F2AFDDAC-239C-4D92-80ED-05866CCBCEA2}" destId="{CA97C49C-233F-41D9-9DCD-16B32A1C8BA4}" srcOrd="4" destOrd="0" presId="urn:microsoft.com/office/officeart/2005/8/layout/vList2"/>
    <dgm:cxn modelId="{69013136-7415-4D1F-9268-A21710847855}" type="presParOf" srcId="{F2AFDDAC-239C-4D92-80ED-05866CCBCEA2}" destId="{AA4666CB-F8BF-4258-9599-662CFAFD0A19}" srcOrd="5" destOrd="0" presId="urn:microsoft.com/office/officeart/2005/8/layout/vList2"/>
    <dgm:cxn modelId="{4B8DBA8B-E856-45C6-8CF6-B60257854AA1}" type="presParOf" srcId="{F2AFDDAC-239C-4D92-80ED-05866CCBCEA2}" destId="{D47D978A-9013-4FAC-B2CC-0B49AC8C73D2}" srcOrd="6" destOrd="0" presId="urn:microsoft.com/office/officeart/2005/8/layout/vList2"/>
    <dgm:cxn modelId="{F673D510-C450-487C-AE13-2E846AA28537}" type="presParOf" srcId="{F2AFDDAC-239C-4D92-80ED-05866CCBCEA2}" destId="{89A5A838-2DD9-4CAE-80FD-2F846D89E6BD}" srcOrd="7" destOrd="0" presId="urn:microsoft.com/office/officeart/2005/8/layout/vList2"/>
    <dgm:cxn modelId="{997BE07E-7717-49C8-85F4-8EFB8B5BD5ED}" type="presParOf" srcId="{F2AFDDAC-239C-4D92-80ED-05866CCBCEA2}" destId="{D762BE62-F292-413A-9A44-9AA25144AAF3}" srcOrd="8" destOrd="0" presId="urn:microsoft.com/office/officeart/2005/8/layout/vList2"/>
    <dgm:cxn modelId="{ACF53402-B8BD-435C-B804-53D5BF48210A}" type="presParOf" srcId="{F2AFDDAC-239C-4D92-80ED-05866CCBCEA2}" destId="{428EABB0-26B2-43F1-8515-6550DEC76C5A}" srcOrd="9" destOrd="0" presId="urn:microsoft.com/office/officeart/2005/8/layout/vList2"/>
    <dgm:cxn modelId="{A09D9F07-C8EA-46F0-8926-7647EEA0B276}" type="presParOf" srcId="{F2AFDDAC-239C-4D92-80ED-05866CCBCEA2}" destId="{417A33C6-0321-48FA-A5E8-A5C5D6254208}" srcOrd="10" destOrd="0" presId="urn:microsoft.com/office/officeart/2005/8/layout/vList2"/>
    <dgm:cxn modelId="{95D35EC3-BE31-4A4A-9DBE-30DD6DB75EA8}" type="presParOf" srcId="{F2AFDDAC-239C-4D92-80ED-05866CCBCEA2}" destId="{61B83887-F61C-4B44-98B4-7F61580BF6DB}" srcOrd="11" destOrd="0" presId="urn:microsoft.com/office/officeart/2005/8/layout/vList2"/>
    <dgm:cxn modelId="{D8FB2F51-FA31-4E81-B8CC-E34B24B85E62}" type="presParOf" srcId="{F2AFDDAC-239C-4D92-80ED-05866CCBCEA2}" destId="{5693164A-0E40-47DA-8BCB-0BB7F6382A44}"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613FE-8707-4652-AB9A-165A547DC1D0}">
      <dsp:nvSpPr>
        <dsp:cNvPr id="0" name=""/>
        <dsp:cNvSpPr/>
      </dsp:nvSpPr>
      <dsp:spPr>
        <a:xfrm>
          <a:off x="0" y="35364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Web application with user emotion prediction and song recommendation functionality.​ </a:t>
          </a:r>
        </a:p>
      </dsp:txBody>
      <dsp:txXfrm>
        <a:off x="19419" y="373065"/>
        <a:ext cx="10713644" cy="358962"/>
      </dsp:txXfrm>
    </dsp:sp>
    <dsp:sp modelId="{C6CC171E-26D3-4A6B-9899-BE657D669008}">
      <dsp:nvSpPr>
        <dsp:cNvPr id="0" name=""/>
        <dsp:cNvSpPr/>
      </dsp:nvSpPr>
      <dsp:spPr>
        <a:xfrm>
          <a:off x="0" y="80040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Allowing user to create an account in the application.​ </a:t>
          </a:r>
        </a:p>
      </dsp:txBody>
      <dsp:txXfrm>
        <a:off x="19419" y="819825"/>
        <a:ext cx="10713644" cy="358962"/>
      </dsp:txXfrm>
    </dsp:sp>
    <dsp:sp modelId="{CA97C49C-233F-41D9-9DCD-16B32A1C8BA4}">
      <dsp:nvSpPr>
        <dsp:cNvPr id="0" name=""/>
        <dsp:cNvSpPr/>
      </dsp:nvSpPr>
      <dsp:spPr>
        <a:xfrm>
          <a:off x="0" y="124716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Interactive UI to display user uploaded image.​ </a:t>
          </a:r>
        </a:p>
      </dsp:txBody>
      <dsp:txXfrm>
        <a:off x="19419" y="1266585"/>
        <a:ext cx="10713644" cy="358962"/>
      </dsp:txXfrm>
    </dsp:sp>
    <dsp:sp modelId="{D47D978A-9013-4FAC-B2CC-0B49AC8C73D2}">
      <dsp:nvSpPr>
        <dsp:cNvPr id="0" name=""/>
        <dsp:cNvSpPr/>
      </dsp:nvSpPr>
      <dsp:spPr>
        <a:xfrm>
          <a:off x="0" y="169392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CNN model to predict user's emotion on image input.​ </a:t>
          </a:r>
        </a:p>
      </dsp:txBody>
      <dsp:txXfrm>
        <a:off x="19419" y="1713345"/>
        <a:ext cx="10713644" cy="358962"/>
      </dsp:txXfrm>
    </dsp:sp>
    <dsp:sp modelId="{D762BE62-F292-413A-9A44-9AA25144AAF3}">
      <dsp:nvSpPr>
        <dsp:cNvPr id="0" name=""/>
        <dsp:cNvSpPr/>
      </dsp:nvSpPr>
      <dsp:spPr>
        <a:xfrm>
          <a:off x="0" y="214068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API to accept user image in request and send the model's prediction and the list of songs from static database in response.​ </a:t>
          </a:r>
        </a:p>
      </dsp:txBody>
      <dsp:txXfrm>
        <a:off x="19419" y="2160105"/>
        <a:ext cx="10713644" cy="358962"/>
      </dsp:txXfrm>
    </dsp:sp>
    <dsp:sp modelId="{417A33C6-0321-48FA-A5E8-A5C5D6254208}">
      <dsp:nvSpPr>
        <dsp:cNvPr id="0" name=""/>
        <dsp:cNvSpPr/>
      </dsp:nvSpPr>
      <dsp:spPr>
        <a:xfrm>
          <a:off x="0" y="258744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Server to handle the above API along with two different endpoints to send songs based on genre and artist. ​</a:t>
          </a:r>
        </a:p>
      </dsp:txBody>
      <dsp:txXfrm>
        <a:off x="19419" y="2606865"/>
        <a:ext cx="10713644" cy="358962"/>
      </dsp:txXfrm>
    </dsp:sp>
    <dsp:sp modelId="{5693164A-0E40-47DA-8BCB-0BB7F6382A44}">
      <dsp:nvSpPr>
        <dsp:cNvPr id="0" name=""/>
        <dsp:cNvSpPr/>
      </dsp:nvSpPr>
      <dsp:spPr>
        <a:xfrm>
          <a:off x="0" y="3034206"/>
          <a:ext cx="10752482" cy="397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Model and backend connection to predict emotions. ​</a:t>
          </a:r>
        </a:p>
      </dsp:txBody>
      <dsp:txXfrm>
        <a:off x="19419" y="3053625"/>
        <a:ext cx="10713644" cy="3589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61CD-0F5A-F216-D9F8-5BF31CC3F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0D69C-5045-6A77-5381-C78516DE2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7E966-1042-C70D-1C64-9A0A1D247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0BF3A8-2938-1C60-DB38-C545B9C391C9}"/>
              </a:ext>
            </a:extLst>
          </p:cNvPr>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247799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D0BE-D8A4-0AF0-16F2-AEA4628FD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FD047-123B-CEE5-7621-3ED02C942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E41E1-EA16-5147-5A20-0757C744BC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99F3C5-AD64-1D1B-86AD-DC370E985F85}"/>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327322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331656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B07D-355D-9C58-D30B-49F91020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1923-EE05-BB6D-2581-6B4336AE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4BD0-0092-4207-600B-CD19B895C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4017E-05E9-361B-C1DF-B8C13ABA0BD9}"/>
              </a:ext>
            </a:extLst>
          </p:cNvPr>
          <p:cNvSpPr>
            <a:spLocks noGrp="1"/>
          </p:cNvSpPr>
          <p:nvPr>
            <p:ph type="sldNum" sz="quarter" idx="5"/>
          </p:nvPr>
        </p:nvSpPr>
        <p:spPr/>
        <p:txBody>
          <a:bodyPr/>
          <a:lstStyle/>
          <a:p>
            <a:fld id="{DA8F3494-0491-4803-BC84-8A9DE4958074}" type="slidenum">
              <a:rPr lang="en-US" smtClean="0"/>
              <a:t>7</a:t>
            </a:fld>
            <a:endParaRPr lang="en-US"/>
          </a:p>
        </p:txBody>
      </p:sp>
    </p:spTree>
    <p:extLst>
      <p:ext uri="{BB962C8B-B14F-4D97-AF65-F5344CB8AC3E}">
        <p14:creationId xmlns:p14="http://schemas.microsoft.com/office/powerpoint/2010/main" val="172861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8</a:t>
            </a:fld>
            <a:endParaRPr lang="en-US"/>
          </a:p>
        </p:txBody>
      </p:sp>
    </p:spTree>
    <p:extLst>
      <p:ext uri="{BB962C8B-B14F-4D97-AF65-F5344CB8AC3E}">
        <p14:creationId xmlns:p14="http://schemas.microsoft.com/office/powerpoint/2010/main" val="253853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12</a:t>
            </a:fld>
            <a:endParaRPr lang="en-US"/>
          </a:p>
        </p:txBody>
      </p:sp>
    </p:spTree>
    <p:extLst>
      <p:ext uri="{BB962C8B-B14F-4D97-AF65-F5344CB8AC3E}">
        <p14:creationId xmlns:p14="http://schemas.microsoft.com/office/powerpoint/2010/main" val="382186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16</a:t>
            </a:fld>
            <a:endParaRPr lang="en-US"/>
          </a:p>
        </p:txBody>
      </p:sp>
    </p:spTree>
    <p:extLst>
      <p:ext uri="{BB962C8B-B14F-4D97-AF65-F5344CB8AC3E}">
        <p14:creationId xmlns:p14="http://schemas.microsoft.com/office/powerpoint/2010/main" val="248722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81</a:t>
            </a:fld>
            <a:endParaRPr lang="en-US"/>
          </a:p>
        </p:txBody>
      </p:sp>
    </p:spTree>
    <p:extLst>
      <p:ext uri="{BB962C8B-B14F-4D97-AF65-F5344CB8AC3E}">
        <p14:creationId xmlns:p14="http://schemas.microsoft.com/office/powerpoint/2010/main" val="30152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0490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3043619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715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19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113866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170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432721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684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3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3135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7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2275429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672564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Section Break">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813D72D4-8B14-D5DC-9C5F-D70CAB2B57A2}"/>
              </a:ext>
            </a:extLst>
          </p:cNvPr>
          <p:cNvSpPr/>
          <p:nvPr/>
        </p:nvSpPr>
        <p:spPr>
          <a:xfrm rot="5400000" flipH="1">
            <a:off x="-152593" y="162117"/>
            <a:ext cx="6400420" cy="6095234"/>
          </a:xfrm>
          <a:prstGeom prst="rect">
            <a:avLst/>
          </a:prstGeom>
          <a:gradFill>
            <a:gsLst>
              <a:gs pos="8000">
                <a:schemeClr val="accent6"/>
              </a:gs>
              <a:gs pos="100000">
                <a:schemeClr val="accent5">
                  <a:alpha val="89000"/>
                </a:schemeClr>
              </a:gs>
            </a:gsLst>
            <a:lin ang="3000000"/>
          </a:gradFill>
          <a:ln w="12700">
            <a:miter lim="400000"/>
          </a:ln>
        </p:spPr>
        <p:txBody>
          <a:bodyPr lIns="45719" rIns="45719" anchor="ctr"/>
          <a:lstStyle/>
          <a:p>
            <a:pPr algn="ctr" eaLnBrk="1"/>
            <a:endParaRPr lang="en-US" altLang="en-US">
              <a:solidFill>
                <a:srgbClr val="FFFFFF"/>
              </a:solidFill>
            </a:endParaRPr>
          </a:p>
        </p:txBody>
      </p:sp>
      <p:sp>
        <p:nvSpPr>
          <p:cNvPr id="3" name="Rectangle 36">
            <a:extLst>
              <a:ext uri="{FF2B5EF4-FFF2-40B4-BE49-F238E27FC236}">
                <a16:creationId xmlns:a16="http://schemas.microsoft.com/office/drawing/2014/main" id="{D58A5146-CED2-FC49-BF6F-DFAF0368A42F}"/>
              </a:ext>
            </a:extLst>
          </p:cNvPr>
          <p:cNvSpPr/>
          <p:nvPr/>
        </p:nvSpPr>
        <p:spPr>
          <a:xfrm rot="5400000" flipH="1">
            <a:off x="-161025" y="143686"/>
            <a:ext cx="6400420" cy="6113045"/>
          </a:xfrm>
          <a:prstGeom prst="rect">
            <a:avLst/>
          </a:prstGeom>
          <a:gradFill>
            <a:gsLst>
              <a:gs pos="0">
                <a:srgbClr val="7EC492">
                  <a:alpha val="0"/>
                </a:srgbClr>
              </a:gs>
              <a:gs pos="99000">
                <a:srgbClr val="1D6295">
                  <a:alpha val="87000"/>
                </a:srgbClr>
              </a:gs>
            </a:gsLst>
            <a:lin ang="1800000"/>
          </a:gradFill>
          <a:ln w="12700">
            <a:miter lim="400000"/>
          </a:ln>
        </p:spPr>
        <p:txBody>
          <a:bodyPr lIns="45719" rIns="45719" anchor="ctr"/>
          <a:lstStyle/>
          <a:p>
            <a:pPr algn="ctr" eaLnBrk="1"/>
            <a:endParaRPr lang="en-US" altLang="en-US">
              <a:solidFill>
                <a:srgbClr val="FFFFFF"/>
              </a:solidFill>
            </a:endParaRPr>
          </a:p>
        </p:txBody>
      </p:sp>
      <p:sp>
        <p:nvSpPr>
          <p:cNvPr id="4" name="Rectangle 37">
            <a:extLst>
              <a:ext uri="{FF2B5EF4-FFF2-40B4-BE49-F238E27FC236}">
                <a16:creationId xmlns:a16="http://schemas.microsoft.com/office/drawing/2014/main" id="{D516C9EF-DC8E-F226-9E1D-BD57B00A25E2}"/>
              </a:ext>
            </a:extLst>
          </p:cNvPr>
          <p:cNvSpPr/>
          <p:nvPr/>
        </p:nvSpPr>
        <p:spPr>
          <a:xfrm rot="5400000" flipH="1">
            <a:off x="1932850" y="2249496"/>
            <a:ext cx="2211724" cy="6113043"/>
          </a:xfrm>
          <a:prstGeom prst="rect">
            <a:avLst/>
          </a:prstGeom>
          <a:gradFill>
            <a:gsLst>
              <a:gs pos="2000">
                <a:schemeClr val="accent5">
                  <a:alpha val="28000"/>
                </a:schemeClr>
              </a:gs>
              <a:gs pos="100000">
                <a:schemeClr val="accent4">
                  <a:alpha val="0"/>
                </a:schemeClr>
              </a:gs>
            </a:gsLst>
            <a:lin ang="7799999"/>
          </a:gradFill>
          <a:ln w="12700">
            <a:miter lim="400000"/>
          </a:ln>
        </p:spPr>
        <p:txBody>
          <a:bodyPr lIns="45719" rIns="45719" anchor="ctr"/>
          <a:lstStyle/>
          <a:p>
            <a:pPr algn="ctr" eaLnBrk="1"/>
            <a:endParaRPr lang="en-US" altLang="en-US">
              <a:solidFill>
                <a:srgbClr val="FFFFFF"/>
              </a:solidFill>
            </a:endParaRPr>
          </a:p>
        </p:txBody>
      </p:sp>
      <p:sp>
        <p:nvSpPr>
          <p:cNvPr id="5" name="Oval 38">
            <a:extLst>
              <a:ext uri="{FF2B5EF4-FFF2-40B4-BE49-F238E27FC236}">
                <a16:creationId xmlns:a16="http://schemas.microsoft.com/office/drawing/2014/main" id="{D5AE1FA9-584C-47B8-49DA-373391B5D7BE}"/>
              </a:ext>
            </a:extLst>
          </p:cNvPr>
          <p:cNvSpPr/>
          <p:nvPr/>
        </p:nvSpPr>
        <p:spPr>
          <a:xfrm rot="6097846">
            <a:off x="767674" y="747344"/>
            <a:ext cx="4808303" cy="4808304"/>
          </a:xfrm>
          <a:prstGeom prst="ellipse">
            <a:avLst/>
          </a:prstGeom>
          <a:gradFill>
            <a:gsLst>
              <a:gs pos="39000">
                <a:srgbClr val="D9F1EA">
                  <a:alpha val="0"/>
                </a:srgbClr>
              </a:gs>
              <a:gs pos="100000">
                <a:schemeClr val="accent6">
                  <a:alpha val="29000"/>
                </a:schemeClr>
              </a:gs>
            </a:gsLst>
            <a:lin ang="16800000"/>
          </a:gradFill>
          <a:ln w="12700">
            <a:miter lim="400000"/>
          </a:ln>
        </p:spPr>
        <p:txBody>
          <a:bodyPr lIns="45719" rIns="45719" anchor="ctr"/>
          <a:lstStyle/>
          <a:p>
            <a:pPr algn="ctr" eaLnBrk="1"/>
            <a:endParaRPr lang="en-US" altLang="en-US">
              <a:solidFill>
                <a:srgbClr val="FFFFFF"/>
              </a:solidFill>
            </a:endParaRPr>
          </a:p>
        </p:txBody>
      </p:sp>
      <p:sp>
        <p:nvSpPr>
          <p:cNvPr id="176" name="Title Text"/>
          <p:cNvSpPr txBox="1">
            <a:spLocks noGrp="1"/>
          </p:cNvSpPr>
          <p:nvPr>
            <p:ph type="title"/>
          </p:nvPr>
        </p:nvSpPr>
        <p:spPr>
          <a:xfrm>
            <a:off x="929154" y="987237"/>
            <a:ext cx="4506260" cy="2976492"/>
          </a:xfrm>
          <a:prstGeom prst="rect">
            <a:avLst/>
          </a:prstGeom>
        </p:spPr>
        <p:txBody>
          <a:bodyPr anchor="b"/>
          <a:lstStyle>
            <a:lvl1pPr>
              <a:defRPr>
                <a:solidFill>
                  <a:srgbClr val="FFFFFF"/>
                </a:solidFill>
              </a:defRPr>
            </a:lvl1pPr>
          </a:lstStyle>
          <a:p>
            <a:r>
              <a:t>Title Text</a:t>
            </a:r>
          </a:p>
        </p:txBody>
      </p:sp>
      <p:sp>
        <p:nvSpPr>
          <p:cNvPr id="177" name="Body Level One…"/>
          <p:cNvSpPr txBox="1">
            <a:spLocks noGrp="1"/>
          </p:cNvSpPr>
          <p:nvPr>
            <p:ph type="body" sz="quarter" idx="1"/>
          </p:nvPr>
        </p:nvSpPr>
        <p:spPr>
          <a:xfrm>
            <a:off x="929154" y="4393824"/>
            <a:ext cx="4506260" cy="1597146"/>
          </a:xfrm>
          <a:prstGeom prst="rect">
            <a:avLst/>
          </a:prstGeom>
        </p:spPr>
        <p:txBody>
          <a:bodyPr/>
          <a:lstStyle>
            <a:lvl1pPr>
              <a:buClrTx/>
              <a:buSzTx/>
              <a:buFontTx/>
              <a:buNone/>
              <a:defRPr sz="1400">
                <a:solidFill>
                  <a:srgbClr val="FFFFFF"/>
                </a:solidFill>
              </a:defRPr>
            </a:lvl1pPr>
            <a:lvl2pPr marL="234695" indent="-106680">
              <a:buClrTx/>
              <a:buFontTx/>
              <a:defRPr sz="1400">
                <a:solidFill>
                  <a:srgbClr val="FFFFFF"/>
                </a:solidFill>
              </a:defRPr>
            </a:lvl2pPr>
            <a:lvl3pPr marL="448055" indent="-137159">
              <a:buClrTx/>
              <a:buFontTx/>
              <a:defRPr sz="1400">
                <a:solidFill>
                  <a:srgbClr val="FFFFFF"/>
                </a:solidFill>
              </a:defRPr>
            </a:lvl3pPr>
            <a:lvl4pPr marL="594359" indent="-137159">
              <a:buClrTx/>
              <a:buFontTx/>
              <a:defRPr sz="1400">
                <a:solidFill>
                  <a:srgbClr val="FFFFFF"/>
                </a:solidFill>
              </a:defRPr>
            </a:lvl4pPr>
            <a:lvl5pPr marL="777240" indent="-137159">
              <a:buClrTx/>
              <a:buFontTx/>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Picture Placeholder 45"/>
          <p:cNvSpPr>
            <a:spLocks noGrp="1"/>
          </p:cNvSpPr>
          <p:nvPr>
            <p:ph type="pic" sz="quarter" idx="21"/>
          </p:nvPr>
        </p:nvSpPr>
        <p:spPr>
          <a:xfrm>
            <a:off x="6931152" y="627062"/>
            <a:ext cx="4195764" cy="2674938"/>
          </a:xfrm>
          <a:prstGeom prst="rect">
            <a:avLst/>
          </a:prstGeom>
        </p:spPr>
        <p:txBody>
          <a:bodyPr lIns="91439" rIns="91439">
            <a:noAutofit/>
          </a:bodyPr>
          <a:lstStyle/>
          <a:p>
            <a:pPr lvl="0"/>
            <a:endParaRPr noProof="0">
              <a:sym typeface="Tw Cen MT"/>
            </a:endParaRPr>
          </a:p>
        </p:txBody>
      </p:sp>
      <p:sp>
        <p:nvSpPr>
          <p:cNvPr id="179" name="Picture Placeholder 45"/>
          <p:cNvSpPr>
            <a:spLocks noGrp="1"/>
          </p:cNvSpPr>
          <p:nvPr>
            <p:ph type="pic" sz="quarter" idx="22"/>
          </p:nvPr>
        </p:nvSpPr>
        <p:spPr>
          <a:xfrm>
            <a:off x="6931152" y="3621023"/>
            <a:ext cx="4195764" cy="2674938"/>
          </a:xfrm>
          <a:prstGeom prst="rect">
            <a:avLst/>
          </a:prstGeom>
        </p:spPr>
        <p:txBody>
          <a:bodyPr lIns="91439" rIns="91439">
            <a:noAutofit/>
          </a:bodyPr>
          <a:lstStyle/>
          <a:p>
            <a:pPr lvl="0"/>
            <a:endParaRPr noProof="0">
              <a:sym typeface="Tw Cen MT"/>
            </a:endParaRPr>
          </a:p>
        </p:txBody>
      </p:sp>
      <p:sp>
        <p:nvSpPr>
          <p:cNvPr id="6" name="Slide Number">
            <a:extLst>
              <a:ext uri="{FF2B5EF4-FFF2-40B4-BE49-F238E27FC236}">
                <a16:creationId xmlns:a16="http://schemas.microsoft.com/office/drawing/2014/main" id="{BC6E31C5-FA21-1D26-5763-2B0B55932818}"/>
              </a:ext>
            </a:extLst>
          </p:cNvPr>
          <p:cNvSpPr txBox="1">
            <a:spLocks noGrp="1" noChangeArrowheads="1"/>
          </p:cNvSpPr>
          <p:nvPr>
            <p:ph type="sldNum" sz="quarter" idx="23"/>
          </p:nvPr>
        </p:nvSpPr>
        <p:spPr>
          <a:xfrm>
            <a:off x="11668125" y="6518275"/>
            <a:ext cx="244475" cy="231775"/>
          </a:xfrm>
        </p:spPr>
        <p:txBody>
          <a:bodyPr/>
          <a:lstStyle>
            <a:lvl1pPr>
              <a:defRPr/>
            </a:lvl1pPr>
          </a:lstStyle>
          <a:p>
            <a:fld id="{D3F9449D-FF79-4898-AF7A-325B64D05FF4}" type="slidenum">
              <a:rPr lang="en-US" altLang="en-US"/>
              <a:pPr/>
              <a:t>‹#›</a:t>
            </a:fld>
            <a:endParaRPr lang="en-US" altLang="en-US"/>
          </a:p>
        </p:txBody>
      </p:sp>
    </p:spTree>
    <p:extLst>
      <p:ext uri="{BB962C8B-B14F-4D97-AF65-F5344CB8AC3E}">
        <p14:creationId xmlns:p14="http://schemas.microsoft.com/office/powerpoint/2010/main" val="74495248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E5EB-7EF8-EAE7-54B7-C6914B1AC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9B387F-419A-19FF-BBC1-15EE1DC99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F1E8A5-02A4-8A3C-3934-C82FDC39B5FD}"/>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E6FB1AEE-4D7E-CC60-3017-6E905D362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83302-641A-8D62-A068-CC4B9FF6193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449982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F15A-2103-2D16-B348-9B90FF268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E674DF-8404-B38F-4030-C5882298D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283D-423B-0D5E-120C-494BA4944CDB}"/>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4239853D-8714-CCC0-1BC6-45B4FE17C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06B56-36AF-7F8A-18BF-AA809C5AE97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1921358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599C3-969F-B751-F7C2-BA5D117D81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DFC442-BF46-57D2-E0C4-E8E49E086F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BA0106-5385-39C3-2074-C0FD72926612}"/>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9793B8C1-A553-A9EA-4564-F039132B1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10E1F-7D0B-AD67-5681-189C697B57B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280527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8D1B-C60E-748E-0FDC-BCA7D7F99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D6B14-D9FC-4D98-6D51-A999DFD36F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B2BC68-F779-B000-7424-93A15F22C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EACDFB-133E-2A9F-2751-2ABCF5BFC01A}"/>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6" name="Footer Placeholder 5">
            <a:extLst>
              <a:ext uri="{FF2B5EF4-FFF2-40B4-BE49-F238E27FC236}">
                <a16:creationId xmlns:a16="http://schemas.microsoft.com/office/drawing/2014/main" id="{4F640FA4-384A-E409-B436-0797D4F47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BFFEC-8D86-CF6F-7DE7-118AFE97351A}"/>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715389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94B5-E797-AC53-E909-E4957801B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2F7EF-6C3F-A427-E812-8D86350C9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0C4178-9CC2-FFFD-A011-8974A6A2A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D140B-D60D-EEAE-DA05-C74922455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3253DB-5312-8102-2109-4528F6A05F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3DFD64-C76B-AF17-9F81-B97E2201AB9B}"/>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8" name="Footer Placeholder 7">
            <a:extLst>
              <a:ext uri="{FF2B5EF4-FFF2-40B4-BE49-F238E27FC236}">
                <a16:creationId xmlns:a16="http://schemas.microsoft.com/office/drawing/2014/main" id="{8D07F3C7-D1F7-E75C-59D9-237B110D81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9A6A59-114C-6A36-03F5-6EC650BEF56E}"/>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638756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98EA-434C-E28F-09E8-1FA6C6C92B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C3DCF-F992-F88E-565F-AF140F48887D}"/>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4" name="Footer Placeholder 3">
            <a:extLst>
              <a:ext uri="{FF2B5EF4-FFF2-40B4-BE49-F238E27FC236}">
                <a16:creationId xmlns:a16="http://schemas.microsoft.com/office/drawing/2014/main" id="{79FE2758-CE33-F867-3453-CD3AF90834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CE7C2-AFFE-9A62-0B02-B12388C33FC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1381317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D0CB6-1DAD-4F4A-6F7D-CDA946ED0873}"/>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3" name="Footer Placeholder 2">
            <a:extLst>
              <a:ext uri="{FF2B5EF4-FFF2-40B4-BE49-F238E27FC236}">
                <a16:creationId xmlns:a16="http://schemas.microsoft.com/office/drawing/2014/main" id="{DCB3E62F-AC76-D7E2-FC7B-CF569774C6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962876-AB5B-5893-0EB6-466A6E0D308C}"/>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818545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AE6B-AFD3-FE66-5796-07B796D20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EFEC23-7B4E-9528-B563-E3747C6E27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A2EB-7774-9F85-5FF6-46242C9E2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6DA-A808-AC7F-1810-0DDB88175F5B}"/>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6" name="Footer Placeholder 5">
            <a:extLst>
              <a:ext uri="{FF2B5EF4-FFF2-40B4-BE49-F238E27FC236}">
                <a16:creationId xmlns:a16="http://schemas.microsoft.com/office/drawing/2014/main" id="{C9730F96-C271-E91C-B729-7CE8E08D57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D65A5-E596-38AD-03C7-E88799552268}"/>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8956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4E9A-E73F-3A17-3874-853C02221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3B4158-61BA-1731-36F5-B2CD36A6C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DFB51F-5806-7A29-184C-8F116172F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88152-555D-9A99-C365-FF8D493EB9E2}"/>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6" name="Footer Placeholder 5">
            <a:extLst>
              <a:ext uri="{FF2B5EF4-FFF2-40B4-BE49-F238E27FC236}">
                <a16:creationId xmlns:a16="http://schemas.microsoft.com/office/drawing/2014/main" id="{9B975E35-32FE-548A-02ED-8BA955958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3433A-AD4C-62E2-FDC2-F89E7C513151}"/>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2099020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816B-02AE-E005-5086-A2F2B9567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B70A6-40D2-CB93-A856-A2573FF4CF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86721-B729-82AE-0E97-61521BBF74A4}"/>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3046614F-2AEE-E50F-1BCD-FC5DF5487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B8298-B84D-7751-D3E3-5D7C632F8004}"/>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717361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351C3-9EC3-8517-0660-FF851AD74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4D569C-129E-BDC2-B4C5-68A04F9FD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07BC4-223C-CA4D-043E-909274CC587D}"/>
              </a:ext>
            </a:extLst>
          </p:cNvPr>
          <p:cNvSpPr>
            <a:spLocks noGrp="1"/>
          </p:cNvSpPr>
          <p:nvPr>
            <p:ph type="dt" sz="half" idx="10"/>
          </p:nvPr>
        </p:nvSpPr>
        <p:spPr/>
        <p:txBody>
          <a:body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82735F36-5DF6-EA23-700B-454560261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3D1D4-B398-437B-01C7-4D5303D3D211}"/>
              </a:ext>
            </a:extLst>
          </p:cNvPr>
          <p:cNvSpPr>
            <a:spLocks noGrp="1"/>
          </p:cNvSpPr>
          <p:nvPr>
            <p:ph type="sldNum" sz="quarter" idx="12"/>
          </p:nvPr>
        </p:nvSpPr>
        <p:spPr/>
        <p:txBody>
          <a:bodyPr/>
          <a:lstStyle/>
          <a:p>
            <a:fld id="{31787AAE-D7C4-40ED-BFF4-A1E97F2F718C}" type="slidenum">
              <a:rPr lang="en-US" smtClean="0"/>
              <a:t>‹#›</a:t>
            </a:fld>
            <a:endParaRPr lang="en-US"/>
          </a:p>
        </p:txBody>
      </p:sp>
    </p:spTree>
    <p:extLst>
      <p:ext uri="{BB962C8B-B14F-4D97-AF65-F5344CB8AC3E}">
        <p14:creationId xmlns:p14="http://schemas.microsoft.com/office/powerpoint/2010/main" val="33680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b="0"/>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6346452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Monday, February 1, 20XX</a:t>
            </a:r>
          </a:p>
        </p:txBody>
      </p:sp>
      <p:sp>
        <p:nvSpPr>
          <p:cNvPr id="8" name="Footer Placeholder 7"/>
          <p:cNvSpPr>
            <a:spLocks noGrp="1"/>
          </p:cNvSpPr>
          <p:nvPr>
            <p:ph type="ftr" sz="quarter" idx="11"/>
          </p:nvPr>
        </p:nvSpPr>
        <p:spPr/>
        <p:txBody>
          <a:bodyPr/>
          <a:lstStyle/>
          <a:p>
            <a:r>
              <a:rPr lang="en-US" b="0"/>
              <a:t>Sample Footer Text</a:t>
            </a:r>
          </a:p>
        </p:txBody>
      </p:sp>
      <p:sp>
        <p:nvSpPr>
          <p:cNvPr id="9" name="Slide Number Placeholder 8"/>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9981683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Monday, February 1, 20XX</a:t>
            </a:r>
          </a:p>
        </p:txBody>
      </p:sp>
      <p:sp>
        <p:nvSpPr>
          <p:cNvPr id="4" name="Footer Placeholder 3"/>
          <p:cNvSpPr>
            <a:spLocks noGrp="1"/>
          </p:cNvSpPr>
          <p:nvPr>
            <p:ph type="ftr" sz="quarter" idx="11"/>
          </p:nvPr>
        </p:nvSpPr>
        <p:spPr/>
        <p:txBody>
          <a:bodyPr/>
          <a:lstStyle/>
          <a:p>
            <a:r>
              <a:rPr lang="en-US" b="0"/>
              <a:t>Sample Footer Text</a:t>
            </a:r>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7869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703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517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7D8B395-2B19-C081-E93C-5A63F447656B}"/>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9" name="Rectangle 8">
              <a:extLst>
                <a:ext uri="{FF2B5EF4-FFF2-40B4-BE49-F238E27FC236}">
                  <a16:creationId xmlns:a16="http://schemas.microsoft.com/office/drawing/2014/main" id="{986F68AD-A2C9-47C6-C61B-4AB08D9EBA9E}"/>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370DD-AB26-9243-CEC5-6DEE80A3FF2F}"/>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014726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30" r:id="rId17"/>
    <p:sldLayoutId id="2147483833" r:id="rId18"/>
    <p:sldLayoutId id="2147483835" r:id="rId19"/>
    <p:sldLayoutId id="2147483837" r:id="rId20"/>
    <p:sldLayoutId id="2147483838" r:id="rId2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14B-86AE-5545-1D3B-E0CA081196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C0AB65-0694-111C-8027-8528624F7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F2537-AF1F-ED72-A706-646953F4A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65F366-ECD2-4A9A-89D4-5CED51231B17}" type="datetimeFigureOut">
              <a:rPr lang="en-US" smtClean="0"/>
              <a:t>5/7/2024</a:t>
            </a:fld>
            <a:endParaRPr lang="en-US"/>
          </a:p>
        </p:txBody>
      </p:sp>
      <p:sp>
        <p:nvSpPr>
          <p:cNvPr id="5" name="Footer Placeholder 4">
            <a:extLst>
              <a:ext uri="{FF2B5EF4-FFF2-40B4-BE49-F238E27FC236}">
                <a16:creationId xmlns:a16="http://schemas.microsoft.com/office/drawing/2014/main" id="{EAF70626-C12F-296F-7CF6-F2DB67FB2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830805-1915-C3AA-FB69-CCE9A2139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787AAE-D7C4-40ED-BFF4-A1E97F2F718C}" type="slidenum">
              <a:rPr lang="en-US" smtClean="0"/>
              <a:t>‹#›</a:t>
            </a:fld>
            <a:endParaRPr lang="en-US"/>
          </a:p>
        </p:txBody>
      </p:sp>
    </p:spTree>
    <p:extLst>
      <p:ext uri="{BB962C8B-B14F-4D97-AF65-F5344CB8AC3E}">
        <p14:creationId xmlns:p14="http://schemas.microsoft.com/office/powerpoint/2010/main" val="149197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github.com/htmw/2024S-Dev-Dynasty/wiki"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0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youtube.com/watch?v=O0ubhMgBNQg&amp;feature=youtu.be"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0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7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alphaModFix amt="45000"/>
            <a:extLst>
              <a:ext uri="{28A0092B-C50C-407E-A947-70E740481C1C}">
                <a14:useLocalDpi xmlns:a14="http://schemas.microsoft.com/office/drawing/2010/main" val="0"/>
              </a:ext>
            </a:extLst>
          </a:blip>
          <a:srcRect l="8677" r="8677"/>
          <a:stretch/>
        </p:blipFill>
        <p:spPr>
          <a:xfrm>
            <a:off x="20" y="-1"/>
            <a:ext cx="12188932" cy="6858000"/>
          </a:xfrm>
          <a:prstGeom prst="rect">
            <a:avLst/>
          </a:prstGeom>
        </p:spPr>
      </p:pic>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643467" y="643467"/>
            <a:ext cx="7164674" cy="5571066"/>
          </a:xfrm>
        </p:spPr>
        <p:txBody>
          <a:bodyPr vert="horz" lIns="91440" tIns="45720" rIns="91440" bIns="45720" rtlCol="0" anchor="ctr">
            <a:normAutofit/>
          </a:bodyPr>
          <a:lstStyle/>
          <a:p>
            <a:pPr algn="r"/>
            <a:r>
              <a:rPr lang="en-US" sz="6600" kern="1200" cap="all" spc="200" baseline="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latin typeface="+mj-lt"/>
                <a:ea typeface="+mj-ea"/>
                <a:cs typeface="+mj-cs"/>
              </a:rPr>
              <a:t>mooDSpHERE</a:t>
            </a:r>
            <a:endParaRPr lang="en-US" sz="6600" kern="1200" cap="all" spc="200" baseline="0">
              <a:solidFill>
                <a:schemeClr val="tx1"/>
              </a:solidFill>
              <a:latin typeface="+mj-lt"/>
              <a:ea typeface="+mj-ea"/>
              <a:cs typeface="+mj-cs"/>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8451608" y="643467"/>
            <a:ext cx="3096926" cy="5571066"/>
          </a:xfrm>
        </p:spPr>
        <p:txBody>
          <a:bodyPr vert="horz" lIns="91440" tIns="45720" rIns="91440" bIns="45720" rtlCol="0" anchor="ctr">
            <a:normAutofit/>
          </a:bodyPr>
          <a:lstStyle/>
          <a:p>
            <a:pPr marL="0" indent="0" algn="l">
              <a:lnSpc>
                <a:spcPct val="100000"/>
              </a:lnSpc>
              <a:spcBef>
                <a:spcPts val="0"/>
              </a:spcBef>
            </a:pPr>
            <a:r>
              <a:rPr lang="en-US" sz="20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rPr>
              <a:t>An</a:t>
            </a:r>
            <a:r>
              <a:rPr lang="en-US" sz="2000" b="1" cap="all" spc="700">
                <a:solidFill>
                  <a:schemeClr val="tx1"/>
                </a:solidFill>
                <a:effectLst>
                  <a:outerShdw blurRad="38100" dist="38100" dir="2700000" algn="tl">
                    <a:srgbClr val="000000">
                      <a:alpha val="43137"/>
                    </a:srgbClr>
                  </a:outerShdw>
                </a:effectLst>
              </a:rPr>
              <a:t> </a:t>
            </a:r>
            <a:r>
              <a:rPr lang="en-US" sz="20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effectLst>
                  <a:outerShdw blurRad="38100" dist="38100" dir="2700000" algn="tl">
                    <a:srgbClr val="000000">
                      <a:alpha val="43137"/>
                    </a:srgbClr>
                  </a:outerShdw>
                </a:effectLst>
              </a:rPr>
              <a:t>Emotion Based Music Recommender</a:t>
            </a:r>
          </a:p>
        </p:txBody>
      </p:sp>
      <p:cxnSp>
        <p:nvCxnSpPr>
          <p:cNvPr id="21" name="Straight Connector 20">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personas</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46F5E8B9-0BCD-81CE-C6E1-DEF1F232F289}"/>
              </a:ext>
            </a:extLst>
          </p:cNvPr>
          <p:cNvSpPr>
            <a:spLocks noGrp="1"/>
          </p:cNvSpPr>
          <p:nvPr>
            <p:ph type="dt" sz="half" idx="10"/>
          </p:nvPr>
        </p:nvSpPr>
        <p:spPr>
          <a:xfrm rot="10800000" flipV="1">
            <a:off x="928688" y="6410325"/>
            <a:ext cx="10683875" cy="447675"/>
          </a:xfrm>
        </p:spPr>
        <p:txBody>
          <a:bodyPr/>
          <a:lstStyle/>
          <a:p>
            <a:endParaRPr lang="en-US" sz="1100">
              <a:solidFill>
                <a:schemeClr val="tx1">
                  <a:lumMod val="95000"/>
                  <a:lumOff val="5000"/>
                </a:schemeClr>
              </a:solidFill>
              <a:highlight>
                <a:srgbClr val="58A67E"/>
              </a:highlight>
            </a:endParaRPr>
          </a:p>
        </p:txBody>
      </p:sp>
      <p:sp>
        <p:nvSpPr>
          <p:cNvPr id="4" name="Slide Number Placeholder 2">
            <a:extLst>
              <a:ext uri="{FF2B5EF4-FFF2-40B4-BE49-F238E27FC236}">
                <a16:creationId xmlns:a16="http://schemas.microsoft.com/office/drawing/2014/main" id="{EA6CAE23-70D8-4BF2-B738-B2139B430D6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a:t>
            </a:fld>
            <a:endParaRPr lang="en-GB"/>
          </a:p>
        </p:txBody>
      </p:sp>
    </p:spTree>
    <p:extLst>
      <p:ext uri="{BB962C8B-B14F-4D97-AF65-F5344CB8AC3E}">
        <p14:creationId xmlns:p14="http://schemas.microsoft.com/office/powerpoint/2010/main" val="7153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46906-9F85-C19D-13DF-93C40DECB702}"/>
              </a:ext>
            </a:extLst>
          </p:cNvPr>
          <p:cNvSpPr>
            <a:spLocks noGrp="1"/>
          </p:cNvSpPr>
          <p:nvPr>
            <p:ph type="dt" sz="half" idx="10"/>
          </p:nvPr>
        </p:nvSpPr>
        <p:spPr/>
        <p:txBody>
          <a:bodyPr/>
          <a:lstStyle/>
          <a:p>
            <a:r>
              <a:rPr lang="en-US"/>
              <a:t>Monday, February 1, 20XX</a:t>
            </a:r>
          </a:p>
        </p:txBody>
      </p:sp>
      <p:sp>
        <p:nvSpPr>
          <p:cNvPr id="3" name="Footer Placeholder 2">
            <a:extLst>
              <a:ext uri="{FF2B5EF4-FFF2-40B4-BE49-F238E27FC236}">
                <a16:creationId xmlns:a16="http://schemas.microsoft.com/office/drawing/2014/main" id="{AB8B0BFD-D6E1-2454-196D-FD0571546F8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E340D95-2CD1-C018-9DED-F5233FA88065}"/>
              </a:ext>
            </a:extLst>
          </p:cNvPr>
          <p:cNvSpPr>
            <a:spLocks noGrp="1"/>
          </p:cNvSpPr>
          <p:nvPr>
            <p:ph type="sldNum" sz="quarter" idx="12"/>
          </p:nvPr>
        </p:nvSpPr>
        <p:spPr/>
        <p:txBody>
          <a:bodyPr/>
          <a:lstStyle/>
          <a:p>
            <a:fld id="{C01389E6-C847-4AD0-B56D-D205B2EAB1EE}" type="slidenum">
              <a:rPr lang="en-US" smtClean="0"/>
              <a:t>100</a:t>
            </a:fld>
            <a:endParaRPr lang="en-US"/>
          </a:p>
        </p:txBody>
      </p:sp>
      <p:pic>
        <p:nvPicPr>
          <p:cNvPr id="5" name="Picture 4" descr="A computer screen shot of text&#10;&#10;Description automatically generated">
            <a:extLst>
              <a:ext uri="{FF2B5EF4-FFF2-40B4-BE49-F238E27FC236}">
                <a16:creationId xmlns:a16="http://schemas.microsoft.com/office/drawing/2014/main" id="{6FC30DF8-907F-C56B-DFF2-79E3CEE643F1}"/>
              </a:ext>
            </a:extLst>
          </p:cNvPr>
          <p:cNvPicPr>
            <a:picLocks noChangeAspect="1"/>
          </p:cNvPicPr>
          <p:nvPr/>
        </p:nvPicPr>
        <p:blipFill>
          <a:blip r:embed="rId2"/>
          <a:stretch>
            <a:fillRect/>
          </a:stretch>
        </p:blipFill>
        <p:spPr>
          <a:xfrm>
            <a:off x="6100130" y="65651"/>
            <a:ext cx="6090846" cy="6292648"/>
          </a:xfrm>
          <a:prstGeom prst="rect">
            <a:avLst/>
          </a:prstGeom>
        </p:spPr>
      </p:pic>
      <p:sp>
        <p:nvSpPr>
          <p:cNvPr id="6" name="TextBox 5">
            <a:extLst>
              <a:ext uri="{FF2B5EF4-FFF2-40B4-BE49-F238E27FC236}">
                <a16:creationId xmlns:a16="http://schemas.microsoft.com/office/drawing/2014/main" id="{7326B937-F531-2F03-8BD3-342F025E7B30}"/>
              </a:ext>
            </a:extLst>
          </p:cNvPr>
          <p:cNvSpPr txBox="1"/>
          <p:nvPr/>
        </p:nvSpPr>
        <p:spPr>
          <a:xfrm>
            <a:off x="818055" y="712952"/>
            <a:ext cx="43547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songs-by-genre</a:t>
            </a:r>
          </a:p>
          <a:p>
            <a:endParaRPr lang="en-US" sz="2400">
              <a:latin typeface="TW Cen MT"/>
            </a:endParaRPr>
          </a:p>
          <a:p>
            <a:endParaRPr lang="en-US" sz="2400">
              <a:latin typeface="TW Cen MT"/>
            </a:endParaRPr>
          </a:p>
        </p:txBody>
      </p:sp>
      <p:sp>
        <p:nvSpPr>
          <p:cNvPr id="8" name="TextBox 7">
            <a:extLst>
              <a:ext uri="{FF2B5EF4-FFF2-40B4-BE49-F238E27FC236}">
                <a16:creationId xmlns:a16="http://schemas.microsoft.com/office/drawing/2014/main" id="{44A852E5-D736-1DEA-4D05-C26CF69B1744}"/>
              </a:ext>
            </a:extLst>
          </p:cNvPr>
          <p:cNvSpPr txBox="1"/>
          <p:nvPr/>
        </p:nvSpPr>
        <p:spPr>
          <a:xfrm>
            <a:off x="820016" y="1315735"/>
            <a:ext cx="5164014" cy="4842387"/>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algn="just" defTabSz="914400"/>
            <a:r>
              <a:rPr lang="en-US">
                <a:solidFill>
                  <a:srgbClr val="000000"/>
                </a:solidFill>
                <a:ea typeface="+mn-lt"/>
                <a:cs typeface="+mn-lt"/>
              </a:rPr>
              <a:t>This endpoint is for handling POST requests to the URL path '/songs-by-genre'. It processes incoming JSON data to extract a '</a:t>
            </a:r>
            <a:r>
              <a:rPr lang="en-US" err="1">
                <a:solidFill>
                  <a:srgbClr val="000000"/>
                </a:solidFill>
                <a:ea typeface="+mn-lt"/>
                <a:cs typeface="+mn-lt"/>
              </a:rPr>
              <a:t>genre_name</a:t>
            </a:r>
            <a:r>
              <a:rPr lang="en-US">
                <a:solidFill>
                  <a:srgbClr val="000000"/>
                </a:solidFill>
                <a:ea typeface="+mn-lt"/>
                <a:cs typeface="+mn-lt"/>
              </a:rPr>
              <a:t>' and uses it to retrieve songs matching that genre via the </a:t>
            </a:r>
            <a:r>
              <a:rPr lang="en-US" err="1">
                <a:solidFill>
                  <a:srgbClr val="000000"/>
                </a:solidFill>
                <a:ea typeface="+mn-lt"/>
                <a:cs typeface="+mn-lt"/>
              </a:rPr>
              <a:t>get_songs_by_genre</a:t>
            </a:r>
            <a:r>
              <a:rPr lang="en-US">
                <a:solidFill>
                  <a:srgbClr val="000000"/>
                </a:solidFill>
                <a:ea typeface="+mn-lt"/>
                <a:cs typeface="+mn-lt"/>
              </a:rPr>
              <a:t> function. The function ensures robust error handling by validating the presence of '</a:t>
            </a:r>
            <a:r>
              <a:rPr lang="en-US" err="1">
                <a:solidFill>
                  <a:srgbClr val="000000"/>
                </a:solidFill>
                <a:ea typeface="+mn-lt"/>
                <a:cs typeface="+mn-lt"/>
              </a:rPr>
              <a:t>genre_name</a:t>
            </a:r>
            <a:r>
              <a:rPr lang="en-US">
                <a:solidFill>
                  <a:srgbClr val="000000"/>
                </a:solidFill>
                <a:ea typeface="+mn-lt"/>
                <a:cs typeface="+mn-lt"/>
              </a:rPr>
              <a:t>', checking the availability of songs, and catching exceptions. If '</a:t>
            </a:r>
            <a:r>
              <a:rPr lang="en-US" err="1">
                <a:solidFill>
                  <a:srgbClr val="000000"/>
                </a:solidFill>
                <a:ea typeface="+mn-lt"/>
                <a:cs typeface="+mn-lt"/>
              </a:rPr>
              <a:t>genre_name</a:t>
            </a:r>
            <a:r>
              <a:rPr lang="en-US">
                <a:solidFill>
                  <a:srgbClr val="000000"/>
                </a:solidFill>
                <a:ea typeface="+mn-lt"/>
                <a:cs typeface="+mn-lt"/>
              </a:rPr>
              <a:t>' is not provided or no songs are found, it returns appropriate error messages and HTTP status codes (400 for bad input and 404 for no data found). In case of success, it returns a list of songs with a 200 status code. Any exceptions during the process result in a 500 status code, signaling an internal server error.</a:t>
            </a:r>
            <a:endParaRPr lang="en-US">
              <a:ea typeface="+mn-lt"/>
              <a:cs typeface="+mn-lt"/>
            </a:endParaRPr>
          </a:p>
        </p:txBody>
      </p:sp>
      <p:pic>
        <p:nvPicPr>
          <p:cNvPr id="9" name="Picture 8">
            <a:extLst>
              <a:ext uri="{FF2B5EF4-FFF2-40B4-BE49-F238E27FC236}">
                <a16:creationId xmlns:a16="http://schemas.microsoft.com/office/drawing/2014/main" id="{51C4E245-6DC6-1615-AE8B-6830C3B98BB0}"/>
              </a:ext>
            </a:extLst>
          </p:cNvPr>
          <p:cNvPicPr>
            <a:picLocks noChangeAspect="1"/>
          </p:cNvPicPr>
          <p:nvPr/>
        </p:nvPicPr>
        <p:blipFill>
          <a:blip r:embed="rId3"/>
          <a:stretch>
            <a:fillRect/>
          </a:stretch>
        </p:blipFill>
        <p:spPr>
          <a:xfrm>
            <a:off x="11584976" y="6300205"/>
            <a:ext cx="609600" cy="609600"/>
          </a:xfrm>
          <a:prstGeom prst="rect">
            <a:avLst/>
          </a:prstGeom>
        </p:spPr>
      </p:pic>
    </p:spTree>
    <p:extLst>
      <p:ext uri="{BB962C8B-B14F-4D97-AF65-F5344CB8AC3E}">
        <p14:creationId xmlns:p14="http://schemas.microsoft.com/office/powerpoint/2010/main" val="39010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C2BDD2-3449-6008-FD94-E2605A9B4CA4}"/>
              </a:ext>
            </a:extLst>
          </p:cNvPr>
          <p:cNvSpPr txBox="1"/>
          <p:nvPr/>
        </p:nvSpPr>
        <p:spPr>
          <a:xfrm>
            <a:off x="788101" y="1116215"/>
            <a:ext cx="5669253" cy="4023360"/>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a:t>The function </a:t>
            </a:r>
            <a:r>
              <a:rPr lang="en-US" err="1"/>
              <a:t>recommend_songs</a:t>
            </a:r>
            <a:r>
              <a:rPr lang="en-US"/>
              <a:t> takes a predicted class of mood from an image and maps it to a corresponding mood category. For example, 'Disgust' is mapped to 'Sad', and combinations like ['Happy', 'Sad'] or ['Fear', 'Angry'] are mapped to 'Happy' or 'Calm' respectively. Any other mood prediction results in the 'Energetic' category.</a:t>
            </a:r>
          </a:p>
          <a:p>
            <a:pPr marL="285750" indent="-285750" algn="just" defTabSz="914400">
              <a:lnSpc>
                <a:spcPct val="90000"/>
              </a:lnSpc>
              <a:spcAft>
                <a:spcPts val="600"/>
              </a:spcAft>
              <a:buClr>
                <a:schemeClr val="accent1"/>
              </a:buClr>
              <a:buFont typeface="Arial"/>
              <a:buChar char="•"/>
            </a:pPr>
            <a:r>
              <a:rPr lang="en-US"/>
              <a:t>Once the mood is determined, the system filters the songs from the </a:t>
            </a:r>
            <a:r>
              <a:rPr lang="en-US" err="1"/>
              <a:t>Music_Player</a:t>
            </a:r>
            <a:r>
              <a:rPr lang="en-US"/>
              <a:t> dataset that match the mood category. Then it sorts these songs by their popularity in descending order and returns the top 5 as a dictionary in the 'records' format.</a:t>
            </a:r>
          </a:p>
        </p:txBody>
      </p:sp>
      <p:pic>
        <p:nvPicPr>
          <p:cNvPr id="10" name="Picture 9" descr="A screen shot of a computer program&#10;&#10;Description automatically generated">
            <a:extLst>
              <a:ext uri="{FF2B5EF4-FFF2-40B4-BE49-F238E27FC236}">
                <a16:creationId xmlns:a16="http://schemas.microsoft.com/office/drawing/2014/main" id="{B48F3A73-4918-CD41-326D-1F4FD4C3B107}"/>
              </a:ext>
            </a:extLst>
          </p:cNvPr>
          <p:cNvPicPr>
            <a:picLocks noChangeAspect="1"/>
          </p:cNvPicPr>
          <p:nvPr/>
        </p:nvPicPr>
        <p:blipFill rotWithShape="1">
          <a:blip r:embed="rId2"/>
          <a:srcRect l="-528" t="-2" r="-1222"/>
          <a:stretch/>
        </p:blipFill>
        <p:spPr>
          <a:xfrm>
            <a:off x="6656960" y="356162"/>
            <a:ext cx="5536732" cy="5988317"/>
          </a:xfrm>
          <a:prstGeom prst="rect">
            <a:avLst/>
          </a:prstGeom>
        </p:spPr>
      </p:pic>
      <p:sp>
        <p:nvSpPr>
          <p:cNvPr id="12" name="TextBox 11">
            <a:extLst>
              <a:ext uri="{FF2B5EF4-FFF2-40B4-BE49-F238E27FC236}">
                <a16:creationId xmlns:a16="http://schemas.microsoft.com/office/drawing/2014/main" id="{5DB05B26-2B91-EF6D-6A50-60A7330DF09B}"/>
              </a:ext>
            </a:extLst>
          </p:cNvPr>
          <p:cNvSpPr txBox="1"/>
          <p:nvPr/>
        </p:nvSpPr>
        <p:spPr>
          <a:xfrm>
            <a:off x="8422105" y="751973"/>
            <a:ext cx="3068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D65C4839-39DF-B2C3-8677-339F2537B086}"/>
              </a:ext>
            </a:extLst>
          </p:cNvPr>
          <p:cNvSpPr txBox="1"/>
          <p:nvPr/>
        </p:nvSpPr>
        <p:spPr>
          <a:xfrm>
            <a:off x="790161" y="516835"/>
            <a:ext cx="40932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
        <p:nvSpPr>
          <p:cNvPr id="4" name="Slide Number Placeholder 2">
            <a:extLst>
              <a:ext uri="{FF2B5EF4-FFF2-40B4-BE49-F238E27FC236}">
                <a16:creationId xmlns:a16="http://schemas.microsoft.com/office/drawing/2014/main" id="{EEF633F1-48A9-CA84-A619-095A3832963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101</a:t>
            </a:fld>
            <a:endParaRPr lang="en-GB"/>
          </a:p>
        </p:txBody>
      </p:sp>
      <p:pic>
        <p:nvPicPr>
          <p:cNvPr id="3" name="Picture 2">
            <a:extLst>
              <a:ext uri="{FF2B5EF4-FFF2-40B4-BE49-F238E27FC236}">
                <a16:creationId xmlns:a16="http://schemas.microsoft.com/office/drawing/2014/main" id="{162D3AA9-E936-1650-44A4-338585115707}"/>
              </a:ext>
            </a:extLst>
          </p:cNvPr>
          <p:cNvPicPr>
            <a:picLocks noChangeAspect="1"/>
          </p:cNvPicPr>
          <p:nvPr/>
        </p:nvPicPr>
        <p:blipFill>
          <a:blip r:embed="rId3"/>
          <a:stretch>
            <a:fillRect/>
          </a:stretch>
        </p:blipFill>
        <p:spPr>
          <a:xfrm>
            <a:off x="11407238" y="6300327"/>
            <a:ext cx="609600" cy="609600"/>
          </a:xfrm>
          <a:prstGeom prst="rect">
            <a:avLst/>
          </a:prstGeom>
        </p:spPr>
      </p:pic>
    </p:spTree>
    <p:extLst>
      <p:ext uri="{BB962C8B-B14F-4D97-AF65-F5344CB8AC3E}">
        <p14:creationId xmlns:p14="http://schemas.microsoft.com/office/powerpoint/2010/main" val="169031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66641" y="1124497"/>
            <a:ext cx="4874124" cy="4346381"/>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i="0">
                <a:effectLst/>
                <a:highlight>
                  <a:srgbClr val="FFFFFF"/>
                </a:highlight>
              </a:rPr>
              <a:t>Before making a prediction, the code asserts that the shape of the pre-processed image array matches the expected input shape for the model, which is (1, 150, 150, 3). If the shape does not match, an assertion error with the message "Unexpected image shape" will be raised.</a:t>
            </a:r>
            <a:endParaRPr lang="en-US"/>
          </a:p>
          <a:p>
            <a:pPr marL="285750" indent="-285750" algn="just" defTabSz="914400">
              <a:lnSpc>
                <a:spcPct val="90000"/>
              </a:lnSpc>
              <a:spcAft>
                <a:spcPts val="600"/>
              </a:spcAft>
              <a:buClr>
                <a:schemeClr val="accent1"/>
              </a:buClr>
              <a:buFont typeface="Arial"/>
              <a:buChar char="•"/>
            </a:pPr>
            <a:r>
              <a:rPr lang="en-US">
                <a:highlight>
                  <a:srgbClr val="FFFFFF"/>
                </a:highlight>
              </a:rPr>
              <a:t>The response is constructed as a JSON object with two fields: 'prediction', containing the name of the predicted mood class, and '</a:t>
            </a:r>
            <a:r>
              <a:rPr lang="en-US" err="1">
                <a:highlight>
                  <a:srgbClr val="FFFFFF"/>
                </a:highlight>
              </a:rPr>
              <a:t>recommended_songs</a:t>
            </a:r>
            <a:r>
              <a:rPr lang="en-US">
                <a:highlight>
                  <a:srgbClr val="FFFFFF"/>
                </a:highlight>
              </a:rPr>
              <a:t>', containing the list of songs recommended by the system. This response is then returned to the client. If an exception occurs during the process, an error response with a 400-status code and the exception message is returned.</a:t>
            </a:r>
            <a:endParaRPr lang="en-US" b="0" i="0">
              <a:effectLst/>
              <a:highlight>
                <a:srgbClr val="FFFFFF"/>
              </a:highlight>
            </a:endParaRPr>
          </a:p>
          <a:p>
            <a:pPr marL="285750" indent="-285750" algn="just" defTabSz="914400">
              <a:lnSpc>
                <a:spcPct val="90000"/>
              </a:lnSpc>
              <a:spcAft>
                <a:spcPts val="600"/>
              </a:spcAft>
              <a:buClr>
                <a:schemeClr val="accent1"/>
              </a:buClr>
              <a:buFont typeface="Arial"/>
              <a:buChar char="•"/>
            </a:pPr>
            <a:endParaRPr lang="en-US"/>
          </a:p>
        </p:txBody>
      </p:sp>
      <p:pic>
        <p:nvPicPr>
          <p:cNvPr id="5" name="Picture 4" descr="A computer screen shot of text&#10;&#10;Description automatically generated">
            <a:extLst>
              <a:ext uri="{FF2B5EF4-FFF2-40B4-BE49-F238E27FC236}">
                <a16:creationId xmlns:a16="http://schemas.microsoft.com/office/drawing/2014/main" id="{70C9458B-1589-FA44-9E22-A3C4EB03548D}"/>
              </a:ext>
            </a:extLst>
          </p:cNvPr>
          <p:cNvPicPr>
            <a:picLocks noChangeAspect="1"/>
          </p:cNvPicPr>
          <p:nvPr/>
        </p:nvPicPr>
        <p:blipFill rotWithShape="1">
          <a:blip r:embed="rId2"/>
          <a:srcRect l="-5079" t="-1647" r="11134" b="1645"/>
          <a:stretch/>
        </p:blipFill>
        <p:spPr>
          <a:xfrm>
            <a:off x="5437084" y="676246"/>
            <a:ext cx="6582196" cy="5242882"/>
          </a:xfrm>
          <a:prstGeom prst="rect">
            <a:avLst/>
          </a:prstGeom>
        </p:spPr>
      </p:pic>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182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predict</a:t>
            </a:r>
            <a:endParaRPr lang="en-US"/>
          </a:p>
        </p:txBody>
      </p:sp>
      <p:sp>
        <p:nvSpPr>
          <p:cNvPr id="6" name="Slide Number Placeholder 2">
            <a:extLst>
              <a:ext uri="{FF2B5EF4-FFF2-40B4-BE49-F238E27FC236}">
                <a16:creationId xmlns:a16="http://schemas.microsoft.com/office/drawing/2014/main" id="{161B1870-4799-3898-629A-9BBF2AB97D0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102</a:t>
            </a:fld>
            <a:endParaRPr lang="en-GB"/>
          </a:p>
        </p:txBody>
      </p:sp>
      <p:pic>
        <p:nvPicPr>
          <p:cNvPr id="3" name="Picture 2">
            <a:extLst>
              <a:ext uri="{FF2B5EF4-FFF2-40B4-BE49-F238E27FC236}">
                <a16:creationId xmlns:a16="http://schemas.microsoft.com/office/drawing/2014/main" id="{C695AB03-17D1-B531-B718-34C00B3CBC52}"/>
              </a:ext>
            </a:extLst>
          </p:cNvPr>
          <p:cNvPicPr>
            <a:picLocks noChangeAspect="1"/>
          </p:cNvPicPr>
          <p:nvPr/>
        </p:nvPicPr>
        <p:blipFill>
          <a:blip r:embed="rId3"/>
          <a:stretch>
            <a:fillRect/>
          </a:stretch>
        </p:blipFill>
        <p:spPr>
          <a:xfrm>
            <a:off x="11275725" y="6181754"/>
            <a:ext cx="609600" cy="609600"/>
          </a:xfrm>
          <a:prstGeom prst="rect">
            <a:avLst/>
          </a:prstGeom>
        </p:spPr>
      </p:pic>
    </p:spTree>
    <p:extLst>
      <p:ext uri="{BB962C8B-B14F-4D97-AF65-F5344CB8AC3E}">
        <p14:creationId xmlns:p14="http://schemas.microsoft.com/office/powerpoint/2010/main" val="108929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801676" y="1045669"/>
            <a:ext cx="5005504" cy="4565346"/>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92500" lnSpcReduction="20000"/>
          </a:bodyPr>
          <a:lstStyle/>
          <a:p>
            <a:pPr algn="just" defTabSz="914400"/>
            <a:r>
              <a:rPr lang="en-US" sz="1700">
                <a:highlight>
                  <a:srgbClr val="FFFFFF"/>
                </a:highlight>
                <a:ea typeface="+mn-lt"/>
                <a:cs typeface="+mn-lt"/>
              </a:rPr>
              <a:t>The /search API endpoint processes search queries for songs or artists, ensuring the</a:t>
            </a:r>
            <a:r>
              <a:rPr lang="en-US" sz="1700" i="0">
                <a:effectLst/>
                <a:highlight>
                  <a:srgbClr val="FFFFFF"/>
                </a:highlight>
                <a:ea typeface="+mn-lt"/>
                <a:cs typeface="+mn-lt"/>
              </a:rPr>
              <a:t> </a:t>
            </a:r>
            <a:r>
              <a:rPr lang="en-US" sz="1700">
                <a:highlight>
                  <a:srgbClr val="FFFFFF"/>
                </a:highlight>
                <a:ea typeface="+mn-lt"/>
                <a:cs typeface="+mn-lt"/>
              </a:rPr>
              <a:t>'query' string is neither empty nor just spaces. Valid queries trigger a JSON response with a 'matches' array containing relevant search results.</a:t>
            </a:r>
            <a:endParaRPr lang="en-US">
              <a:ea typeface="+mn-lt"/>
              <a:cs typeface="+mn-lt"/>
            </a:endParaRPr>
          </a:p>
          <a:p>
            <a:pPr algn="just" defTabSz="914400"/>
            <a:endParaRPr lang="en-US"/>
          </a:p>
          <a:p>
            <a:pPr algn="just" defTabSz="914400"/>
            <a:r>
              <a:rPr lang="en-US" sz="1700">
                <a:highlight>
                  <a:srgbClr val="FFFFFF"/>
                </a:highlight>
                <a:ea typeface="+mn-lt"/>
                <a:cs typeface="+mn-lt"/>
              </a:rPr>
              <a:t>Upon receiving a valid request, the server responds with a JSON object containing a field named 'matches', which includes an array of search results pertinent to the user's input. In cases where the input is invalid, the server encounters a network issue, or the response structure is not as expected, the endpoint logs an error and resets the search results to an empty array.</a:t>
            </a:r>
            <a:endParaRPr lang="en-US">
              <a:ea typeface="+mn-lt"/>
              <a:cs typeface="+mn-lt"/>
            </a:endParaRPr>
          </a:p>
          <a:p>
            <a:pPr algn="just" defTabSz="914400"/>
            <a:endParaRPr lang="en-US"/>
          </a:p>
          <a:p>
            <a:pPr algn="just" defTabSz="914400"/>
            <a:r>
              <a:rPr lang="en-US" sz="1700">
                <a:highlight>
                  <a:srgbClr val="FFFFFF"/>
                </a:highlight>
                <a:ea typeface="+mn-lt"/>
                <a:cs typeface="+mn-lt"/>
              </a:rPr>
              <a:t>Client-side error or status messages reflect the success or failure of the search request. The endpoint can return various status codes: 200 OK for successful retrieval of search results, 400 Bad Request for improper request formatting or missing information, and 500 Internal Server Error when server issues prevent request fulfillment. This setup ensures that the endpoint effectively enhances user interaction by promptly providing relevant music and artist search results.</a:t>
            </a:r>
            <a:endParaRPr lang="en-US">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182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search</a:t>
            </a:r>
            <a:endParaRPr lang="en-US"/>
          </a:p>
        </p:txBody>
      </p:sp>
      <p:sp>
        <p:nvSpPr>
          <p:cNvPr id="6" name="Slide Number Placeholder 2">
            <a:extLst>
              <a:ext uri="{FF2B5EF4-FFF2-40B4-BE49-F238E27FC236}">
                <a16:creationId xmlns:a16="http://schemas.microsoft.com/office/drawing/2014/main" id="{0773B43C-6DC8-0F44-0674-5FE5A6B4D95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103</a:t>
            </a:fld>
            <a:endParaRPr lang="en-GB"/>
          </a:p>
        </p:txBody>
      </p:sp>
      <p:pic>
        <p:nvPicPr>
          <p:cNvPr id="5" name="Picture 4" descr="A computer screen shot of text&#10;&#10;Description automatically generated">
            <a:extLst>
              <a:ext uri="{FF2B5EF4-FFF2-40B4-BE49-F238E27FC236}">
                <a16:creationId xmlns:a16="http://schemas.microsoft.com/office/drawing/2014/main" id="{50EED34D-22C5-C7CE-C4E3-4C871626FDCE}"/>
              </a:ext>
            </a:extLst>
          </p:cNvPr>
          <p:cNvPicPr>
            <a:picLocks noChangeAspect="1"/>
          </p:cNvPicPr>
          <p:nvPr/>
        </p:nvPicPr>
        <p:blipFill>
          <a:blip r:embed="rId2"/>
          <a:stretch>
            <a:fillRect/>
          </a:stretch>
        </p:blipFill>
        <p:spPr>
          <a:xfrm>
            <a:off x="5886698" y="1046480"/>
            <a:ext cx="6118364" cy="4226560"/>
          </a:xfrm>
          <a:prstGeom prst="rect">
            <a:avLst/>
          </a:prstGeom>
        </p:spPr>
      </p:pic>
      <p:pic>
        <p:nvPicPr>
          <p:cNvPr id="9" name="Picture 8">
            <a:extLst>
              <a:ext uri="{FF2B5EF4-FFF2-40B4-BE49-F238E27FC236}">
                <a16:creationId xmlns:a16="http://schemas.microsoft.com/office/drawing/2014/main" id="{37CD62C1-CFDE-F323-0DE8-D4479061FCEE}"/>
              </a:ext>
            </a:extLst>
          </p:cNvPr>
          <p:cNvPicPr>
            <a:picLocks noChangeAspect="1"/>
          </p:cNvPicPr>
          <p:nvPr/>
        </p:nvPicPr>
        <p:blipFill>
          <a:blip r:embed="rId3"/>
          <a:stretch>
            <a:fillRect/>
          </a:stretch>
        </p:blipFill>
        <p:spPr>
          <a:xfrm>
            <a:off x="11584976" y="5863325"/>
            <a:ext cx="609600" cy="609600"/>
          </a:xfrm>
          <a:prstGeom prst="rect">
            <a:avLst/>
          </a:prstGeom>
        </p:spPr>
      </p:pic>
    </p:spTree>
    <p:extLst>
      <p:ext uri="{BB962C8B-B14F-4D97-AF65-F5344CB8AC3E}">
        <p14:creationId xmlns:p14="http://schemas.microsoft.com/office/powerpoint/2010/main" val="27382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801676" y="1010635"/>
            <a:ext cx="4812814" cy="18852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GET</a:t>
            </a:r>
            <a:endParaRPr lang="en-US"/>
          </a:p>
          <a:p>
            <a:pPr defTabSz="914400"/>
            <a:r>
              <a:rPr lang="en-US" sz="1700">
                <a:highlight>
                  <a:srgbClr val="FFFFFF"/>
                </a:highlight>
                <a:ea typeface="+mn-lt"/>
                <a:cs typeface="+mn-lt"/>
              </a:rPr>
              <a:t>Description: Fetches all playlists associated with the logged-in user.</a:t>
            </a:r>
            <a:endParaRPr lang="en-US">
              <a:ea typeface="+mn-lt"/>
              <a:cs typeface="+mn-lt"/>
            </a:endParaRPr>
          </a:p>
          <a:p>
            <a:pPr defTabSz="914400"/>
            <a:r>
              <a:rPr lang="en-US" sz="1700">
                <a:highlight>
                  <a:srgbClr val="FFFFFF"/>
                </a:highlight>
                <a:ea typeface="+mn-lt"/>
                <a:cs typeface="+mn-lt"/>
              </a:rPr>
              <a:t>Parameters:</a:t>
            </a:r>
            <a:endParaRPr lang="en-US"/>
          </a:p>
          <a:p>
            <a:pPr defTabSz="914400"/>
            <a:r>
              <a:rPr lang="en-US" sz="1700" err="1">
                <a:highlight>
                  <a:srgbClr val="FFFFFF"/>
                </a:highlight>
                <a:ea typeface="+mn-lt"/>
                <a:cs typeface="+mn-lt"/>
              </a:rPr>
              <a:t>user_id</a:t>
            </a:r>
            <a:r>
              <a:rPr lang="en-US" sz="1700">
                <a:highlight>
                  <a:srgbClr val="FFFFFF"/>
                </a:highlight>
                <a:ea typeface="+mn-lt"/>
                <a:cs typeface="+mn-lt"/>
              </a:rPr>
              <a:t>: The unique identifier of the user.</a:t>
            </a:r>
            <a:endParaRPr lang="en-US"/>
          </a:p>
          <a:p>
            <a:pPr defTabSz="914400"/>
            <a:r>
              <a:rPr lang="en-US" sz="1700">
                <a:highlight>
                  <a:srgbClr val="FFFFFF"/>
                </a:highlight>
                <a:ea typeface="+mn-lt"/>
                <a:cs typeface="+mn-lt"/>
              </a:rPr>
              <a:t>Response: Returns a JSON object containing a success status and an array of playlist data if successful. On failure, it provides an error message.</a:t>
            </a:r>
            <a:endParaRPr lang="en-US"/>
          </a:p>
          <a:p>
            <a:pPr defTabSz="914400"/>
            <a:r>
              <a:rPr lang="en-US" sz="1700">
                <a:highlight>
                  <a:srgbClr val="FFFFFF"/>
                </a:highlight>
                <a:ea typeface="+mn-lt"/>
                <a:cs typeface="+mn-lt"/>
              </a:rPr>
              <a:t>Error Handling: The component logs an error and sets the playlist array to empty if the fetch fails.</a:t>
            </a:r>
            <a:endParaRPr lang="en-US">
              <a:ea typeface="+mn-lt"/>
              <a:cs typeface="+mn-lt"/>
            </a:endParaRPr>
          </a:p>
          <a:p>
            <a:pPr defTabSz="914400"/>
            <a:endParaRPr lang="en-US" sz="1700">
              <a:highlight>
                <a:srgbClr val="FFFFFF"/>
              </a:highlight>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591378"/>
            <a:ext cx="38303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a:latin typeface="Tw Cen MT"/>
              </a:rPr>
              <a:t>/</a:t>
            </a:r>
            <a:r>
              <a:rPr lang="en-US" sz="2400">
                <a:ea typeface="+mn-lt"/>
                <a:cs typeface="+mn-lt"/>
              </a:rPr>
              <a:t>get-playlist</a:t>
            </a:r>
            <a:endParaRPr lang="en-US">
              <a:latin typeface="Tw Cen MT" panose="020B0602020104020603"/>
            </a:endParaRPr>
          </a:p>
          <a:p>
            <a:endParaRPr lang="en-US" sz="2400" b="1" i="1">
              <a:latin typeface="TW Cen MT"/>
            </a:endParaRPr>
          </a:p>
        </p:txBody>
      </p:sp>
      <p:sp>
        <p:nvSpPr>
          <p:cNvPr id="3" name="TextBox 2">
            <a:extLst>
              <a:ext uri="{FF2B5EF4-FFF2-40B4-BE49-F238E27FC236}">
                <a16:creationId xmlns:a16="http://schemas.microsoft.com/office/drawing/2014/main" id="{3C4BDDD2-8CB6-2188-9F94-944569024586}"/>
              </a:ext>
            </a:extLst>
          </p:cNvPr>
          <p:cNvSpPr txBox="1"/>
          <p:nvPr/>
        </p:nvSpPr>
        <p:spPr>
          <a:xfrm>
            <a:off x="721519" y="3017514"/>
            <a:ext cx="44346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a:latin typeface="Tw Cen MT"/>
              </a:rPr>
              <a:t>/</a:t>
            </a:r>
            <a:r>
              <a:rPr lang="en-US" sz="2400">
                <a:ea typeface="+mn-lt"/>
                <a:cs typeface="+mn-lt"/>
              </a:rPr>
              <a:t>delete-playlist</a:t>
            </a:r>
            <a:endParaRPr lang="en-US"/>
          </a:p>
          <a:p>
            <a:endParaRPr lang="en-US"/>
          </a:p>
          <a:p>
            <a:endParaRPr lang="en-US" sz="2400">
              <a:latin typeface="Tw Cen MT"/>
            </a:endParaRPr>
          </a:p>
          <a:p>
            <a:endParaRPr lang="en-US" sz="2400" b="1" i="1">
              <a:latin typeface="TW Cen MT"/>
            </a:endParaRPr>
          </a:p>
        </p:txBody>
      </p:sp>
      <p:sp>
        <p:nvSpPr>
          <p:cNvPr id="8" name="TextBox 7">
            <a:extLst>
              <a:ext uri="{FF2B5EF4-FFF2-40B4-BE49-F238E27FC236}">
                <a16:creationId xmlns:a16="http://schemas.microsoft.com/office/drawing/2014/main" id="{919F996E-C24E-0FBD-BA01-ADCE76586BD3}"/>
              </a:ext>
            </a:extLst>
          </p:cNvPr>
          <p:cNvSpPr txBox="1"/>
          <p:nvPr/>
        </p:nvSpPr>
        <p:spPr>
          <a:xfrm>
            <a:off x="801675" y="3428013"/>
            <a:ext cx="4812814" cy="18852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DELETE</a:t>
            </a:r>
            <a:endParaRPr lang="en-US"/>
          </a:p>
          <a:p>
            <a:pPr defTabSz="914400"/>
            <a:r>
              <a:rPr lang="en-US" sz="1700">
                <a:highlight>
                  <a:srgbClr val="FFFFFF"/>
                </a:highlight>
                <a:ea typeface="+mn-lt"/>
                <a:cs typeface="+mn-lt"/>
              </a:rPr>
              <a:t>Description: Deletes a specific playlist.</a:t>
            </a:r>
            <a:endParaRPr lang="en-US">
              <a:ea typeface="+mn-lt"/>
              <a:cs typeface="+mn-lt"/>
            </a:endParaRPr>
          </a:p>
          <a:p>
            <a:pPr defTabSz="914400"/>
            <a:r>
              <a:rPr lang="en-US" sz="1700">
                <a:highlight>
                  <a:srgbClr val="FFFFFF"/>
                </a:highlight>
                <a:ea typeface="+mn-lt"/>
                <a:cs typeface="+mn-lt"/>
              </a:rPr>
              <a:t>Parameters:</a:t>
            </a:r>
            <a:endParaRPr lang="en-US">
              <a:ea typeface="+mn-lt"/>
              <a:cs typeface="+mn-lt"/>
            </a:endParaRPr>
          </a:p>
          <a:p>
            <a:pPr defTabSz="914400"/>
            <a:r>
              <a:rPr lang="en-US" sz="1700" err="1">
                <a:highlight>
                  <a:srgbClr val="FFFFFF"/>
                </a:highlight>
                <a:ea typeface="+mn-lt"/>
                <a:cs typeface="+mn-lt"/>
              </a:rPr>
              <a:t>user_id</a:t>
            </a:r>
            <a:r>
              <a:rPr lang="en-US" sz="1700">
                <a:highlight>
                  <a:srgbClr val="FFFFFF"/>
                </a:highlight>
                <a:ea typeface="+mn-lt"/>
                <a:cs typeface="+mn-lt"/>
              </a:rPr>
              <a:t>: The user's unique identifier.</a:t>
            </a:r>
            <a:endParaRPr lang="en-US"/>
          </a:p>
          <a:p>
            <a:pPr defTabSz="914400"/>
            <a:r>
              <a:rPr lang="en-US" sz="1700" err="1">
                <a:highlight>
                  <a:srgbClr val="FFFFFF"/>
                </a:highlight>
                <a:ea typeface="+mn-lt"/>
                <a:cs typeface="+mn-lt"/>
              </a:rPr>
              <a:t>playlist_id</a:t>
            </a:r>
            <a:r>
              <a:rPr lang="en-US" sz="1700">
                <a:highlight>
                  <a:srgbClr val="FFFFFF"/>
                </a:highlight>
                <a:ea typeface="+mn-lt"/>
                <a:cs typeface="+mn-lt"/>
              </a:rPr>
              <a:t>: The unique identifier of the playlist to be deleted.</a:t>
            </a:r>
            <a:endParaRPr lang="en-US">
              <a:ea typeface="+mn-lt"/>
              <a:cs typeface="+mn-lt"/>
            </a:endParaRPr>
          </a:p>
          <a:p>
            <a:pPr defTabSz="914400"/>
            <a:r>
              <a:rPr lang="en-US" sz="1700">
                <a:highlight>
                  <a:srgbClr val="FFFFFF"/>
                </a:highlight>
                <a:ea typeface="+mn-lt"/>
                <a:cs typeface="+mn-lt"/>
              </a:rPr>
              <a:t>Response: Returns a success message upon successful deletion.</a:t>
            </a:r>
            <a:endParaRPr lang="en-US">
              <a:ea typeface="+mn-lt"/>
              <a:cs typeface="+mn-lt"/>
            </a:endParaRPr>
          </a:p>
          <a:p>
            <a:pPr defTabSz="914400"/>
            <a:r>
              <a:rPr lang="en-US" sz="1700">
                <a:highlight>
                  <a:srgbClr val="FFFFFF"/>
                </a:highlight>
                <a:ea typeface="+mn-lt"/>
                <a:cs typeface="+mn-lt"/>
              </a:rPr>
              <a:t>Error Handling: Logs an error message if the deletion fails and refreshes the playlist data to maintain consistency.</a:t>
            </a:r>
            <a:endParaRPr lang="en-US">
              <a:ea typeface="+mn-lt"/>
              <a:cs typeface="+mn-lt"/>
            </a:endParaRPr>
          </a:p>
        </p:txBody>
      </p:sp>
      <p:sp>
        <p:nvSpPr>
          <p:cNvPr id="11" name="Slide Number Placeholder 2">
            <a:extLst>
              <a:ext uri="{FF2B5EF4-FFF2-40B4-BE49-F238E27FC236}">
                <a16:creationId xmlns:a16="http://schemas.microsoft.com/office/drawing/2014/main" id="{A8241322-259E-11C9-2174-919D427564C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104</a:t>
            </a:fld>
            <a:endParaRPr lang="en-GB"/>
          </a:p>
        </p:txBody>
      </p:sp>
      <p:pic>
        <p:nvPicPr>
          <p:cNvPr id="13" name="Picture 12" descr="A screen shot of a computer code&#10;&#10;Description automatically generated">
            <a:extLst>
              <a:ext uri="{FF2B5EF4-FFF2-40B4-BE49-F238E27FC236}">
                <a16:creationId xmlns:a16="http://schemas.microsoft.com/office/drawing/2014/main" id="{78BA1122-2875-60CD-6E1D-3ABE51028D0D}"/>
              </a:ext>
            </a:extLst>
          </p:cNvPr>
          <p:cNvPicPr>
            <a:picLocks noChangeAspect="1"/>
          </p:cNvPicPr>
          <p:nvPr/>
        </p:nvPicPr>
        <p:blipFill>
          <a:blip r:embed="rId2"/>
          <a:stretch>
            <a:fillRect/>
          </a:stretch>
        </p:blipFill>
        <p:spPr>
          <a:xfrm>
            <a:off x="5553438" y="359140"/>
            <a:ext cx="6378484" cy="2823958"/>
          </a:xfrm>
          <a:prstGeom prst="rect">
            <a:avLst/>
          </a:prstGeom>
        </p:spPr>
      </p:pic>
      <p:pic>
        <p:nvPicPr>
          <p:cNvPr id="14" name="Picture 13" descr="A screen shot of a computer code&#10;&#10;Description automatically generated">
            <a:extLst>
              <a:ext uri="{FF2B5EF4-FFF2-40B4-BE49-F238E27FC236}">
                <a16:creationId xmlns:a16="http://schemas.microsoft.com/office/drawing/2014/main" id="{7BA33685-43EF-0FA9-631B-A9E0DAE6AB2D}"/>
              </a:ext>
            </a:extLst>
          </p:cNvPr>
          <p:cNvPicPr>
            <a:picLocks noChangeAspect="1"/>
          </p:cNvPicPr>
          <p:nvPr/>
        </p:nvPicPr>
        <p:blipFill>
          <a:blip r:embed="rId3"/>
          <a:stretch>
            <a:fillRect/>
          </a:stretch>
        </p:blipFill>
        <p:spPr>
          <a:xfrm>
            <a:off x="5294796" y="3182616"/>
            <a:ext cx="6889118" cy="2812929"/>
          </a:xfrm>
          <a:prstGeom prst="rect">
            <a:avLst/>
          </a:prstGeom>
        </p:spPr>
      </p:pic>
      <p:pic>
        <p:nvPicPr>
          <p:cNvPr id="16" name="Picture 15">
            <a:extLst>
              <a:ext uri="{FF2B5EF4-FFF2-40B4-BE49-F238E27FC236}">
                <a16:creationId xmlns:a16="http://schemas.microsoft.com/office/drawing/2014/main" id="{72B8554C-74F2-C321-1D2B-D9CAE4CA6D70}"/>
              </a:ext>
            </a:extLst>
          </p:cNvPr>
          <p:cNvPicPr>
            <a:picLocks noChangeAspect="1"/>
          </p:cNvPicPr>
          <p:nvPr/>
        </p:nvPicPr>
        <p:blipFill>
          <a:blip r:embed="rId4"/>
          <a:stretch>
            <a:fillRect/>
          </a:stretch>
        </p:blipFill>
        <p:spPr>
          <a:xfrm>
            <a:off x="11584976" y="6046205"/>
            <a:ext cx="609600" cy="609600"/>
          </a:xfrm>
          <a:prstGeom prst="rect">
            <a:avLst/>
          </a:prstGeom>
        </p:spPr>
      </p:pic>
    </p:spTree>
    <p:extLst>
      <p:ext uri="{BB962C8B-B14F-4D97-AF65-F5344CB8AC3E}">
        <p14:creationId xmlns:p14="http://schemas.microsoft.com/office/powerpoint/2010/main" val="8538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61036" y="1010635"/>
            <a:ext cx="4934734" cy="197664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77500" lnSpcReduction="20000"/>
          </a:bodyPr>
          <a:lstStyle/>
          <a:p>
            <a:pPr defTabSz="914400"/>
            <a:r>
              <a:rPr lang="en-US" sz="1700">
                <a:highlight>
                  <a:srgbClr val="FFFFFF"/>
                </a:highlight>
                <a:ea typeface="+mn-lt"/>
                <a:cs typeface="+mn-lt"/>
              </a:rPr>
              <a:t>Method: GET</a:t>
            </a:r>
            <a:endParaRPr lang="en-US"/>
          </a:p>
          <a:p>
            <a:pPr defTabSz="914400"/>
            <a:r>
              <a:rPr lang="en-US" sz="1700">
                <a:highlight>
                  <a:srgbClr val="FFFFFF"/>
                </a:highlight>
                <a:ea typeface="+mn-lt"/>
                <a:cs typeface="+mn-lt"/>
              </a:rPr>
              <a:t>Description: Fetches all the user's saved images from </a:t>
            </a:r>
            <a:r>
              <a:rPr lang="en-US" sz="1700" err="1">
                <a:highlight>
                  <a:srgbClr val="FFFFFF"/>
                </a:highlight>
                <a:ea typeface="+mn-lt"/>
                <a:cs typeface="+mn-lt"/>
              </a:rPr>
              <a:t>Firestore</a:t>
            </a:r>
            <a:r>
              <a:rPr lang="en-US" sz="1700">
                <a:highlight>
                  <a:srgbClr val="FFFFFF"/>
                </a:highlight>
                <a:ea typeface="+mn-lt"/>
                <a:cs typeface="+mn-lt"/>
              </a:rPr>
              <a:t>, retrieves their download URLs from Firebase Storage, and updates the gallery UI</a:t>
            </a:r>
            <a:endParaRPr lang="en-US">
              <a:ea typeface="+mn-lt"/>
              <a:cs typeface="+mn-lt"/>
            </a:endParaRPr>
          </a:p>
          <a:p>
            <a:pPr defTabSz="914400"/>
            <a:r>
              <a:rPr lang="en-US" sz="1700">
                <a:highlight>
                  <a:srgbClr val="FFFFFF"/>
                </a:highlight>
                <a:ea typeface="+mn-lt"/>
                <a:cs typeface="+mn-lt"/>
              </a:rPr>
              <a:t>Parameters:</a:t>
            </a:r>
            <a:endParaRPr lang="en-US"/>
          </a:p>
          <a:p>
            <a:pPr defTabSz="914400"/>
            <a:r>
              <a:rPr lang="en-US" sz="1700" err="1">
                <a:highlight>
                  <a:srgbClr val="FFFFFF"/>
                </a:highlight>
                <a:ea typeface="+mn-lt"/>
                <a:cs typeface="+mn-lt"/>
              </a:rPr>
              <a:t>user_id</a:t>
            </a:r>
            <a:r>
              <a:rPr lang="en-US" sz="1700">
                <a:highlight>
                  <a:srgbClr val="FFFFFF"/>
                </a:highlight>
                <a:ea typeface="+mn-lt"/>
                <a:cs typeface="+mn-lt"/>
              </a:rPr>
              <a:t>: The unique identifier of the user, used to access the specific </a:t>
            </a:r>
            <a:r>
              <a:rPr lang="en-US" sz="1700" err="1">
                <a:highlight>
                  <a:srgbClr val="FFFFFF"/>
                </a:highlight>
                <a:ea typeface="+mn-lt"/>
                <a:cs typeface="+mn-lt"/>
              </a:rPr>
              <a:t>Firestore</a:t>
            </a:r>
            <a:r>
              <a:rPr lang="en-US" sz="1700">
                <a:highlight>
                  <a:srgbClr val="FFFFFF"/>
                </a:highlight>
                <a:ea typeface="+mn-lt"/>
                <a:cs typeface="+mn-lt"/>
              </a:rPr>
              <a:t> collection of the user's images</a:t>
            </a:r>
            <a:endParaRPr lang="en-US"/>
          </a:p>
          <a:p>
            <a:pPr defTabSz="914400"/>
            <a:r>
              <a:rPr lang="en-US" sz="1700">
                <a:highlight>
                  <a:srgbClr val="FFFFFF"/>
                </a:highlight>
                <a:ea typeface="+mn-lt"/>
                <a:cs typeface="+mn-lt"/>
              </a:rPr>
              <a:t>Response: Returns a JSON object containing a success status and an array of image data (including file names and download URLs) if successful. On failure, it provides an error message.</a:t>
            </a:r>
            <a:endParaRPr lang="en-US">
              <a:ea typeface="+mn-lt"/>
              <a:cs typeface="+mn-lt"/>
            </a:endParaRPr>
          </a:p>
          <a:p>
            <a:pPr defTabSz="914400"/>
            <a:r>
              <a:rPr lang="en-US" sz="1700">
                <a:highlight>
                  <a:srgbClr val="FFFFFF"/>
                </a:highlight>
                <a:ea typeface="+mn-lt"/>
                <a:cs typeface="+mn-lt"/>
              </a:rPr>
              <a:t>Error Handling: The function logs an error and updates the gallery UI with an empty array if the fetch fails.</a:t>
            </a:r>
            <a:endParaRPr lang="en-US">
              <a:ea typeface="+mn-lt"/>
              <a:cs typeface="+mn-lt"/>
            </a:endParaRPr>
          </a:p>
          <a:p>
            <a:pPr defTabSz="914400"/>
            <a:endParaRPr lang="en-US" sz="1700">
              <a:highlight>
                <a:srgbClr val="FFFFFF"/>
              </a:highlight>
              <a:ea typeface="+mn-lt"/>
              <a:cs typeface="+mn-lt"/>
            </a:endParaRPr>
          </a:p>
          <a:p>
            <a:pPr defTabSz="914400"/>
            <a:endParaRPr lang="en-US" sz="1700">
              <a:highlight>
                <a:srgbClr val="FFFFFF"/>
              </a:highlight>
              <a:ea typeface="+mn-lt"/>
              <a:cs typeface="+mn-lt"/>
            </a:endParaRPr>
          </a:p>
        </p:txBody>
      </p:sp>
      <p:sp>
        <p:nvSpPr>
          <p:cNvPr id="2" name="TextBox 1">
            <a:extLst>
              <a:ext uri="{FF2B5EF4-FFF2-40B4-BE49-F238E27FC236}">
                <a16:creationId xmlns:a16="http://schemas.microsoft.com/office/drawing/2014/main" id="{668CAA58-D66A-3F01-CB20-FA711BBE104C}"/>
              </a:ext>
            </a:extLst>
          </p:cNvPr>
          <p:cNvSpPr txBox="1"/>
          <p:nvPr/>
        </p:nvSpPr>
        <p:spPr>
          <a:xfrm>
            <a:off x="765313" y="256098"/>
            <a:ext cx="92862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err="1">
                <a:latin typeface="Tw Cen MT"/>
              </a:rPr>
              <a:t>userPic</a:t>
            </a:r>
            <a:r>
              <a:rPr lang="en-US" sz="2400">
                <a:latin typeface="Tw Cen MT"/>
              </a:rPr>
              <a:t>/${</a:t>
            </a:r>
            <a:r>
              <a:rPr lang="en-US" sz="2400" err="1">
                <a:latin typeface="Tw Cen MT"/>
              </a:rPr>
              <a:t>user.uid</a:t>
            </a:r>
            <a:r>
              <a:rPr lang="en-US" sz="2400">
                <a:latin typeface="Tw Cen MT"/>
              </a:rPr>
              <a:t>}/images</a:t>
            </a:r>
          </a:p>
          <a:p>
            <a:endParaRPr lang="en-US" sz="2400" b="1" i="1">
              <a:latin typeface="TW Cen MT"/>
            </a:endParaRPr>
          </a:p>
        </p:txBody>
      </p:sp>
      <p:sp>
        <p:nvSpPr>
          <p:cNvPr id="3" name="TextBox 2">
            <a:extLst>
              <a:ext uri="{FF2B5EF4-FFF2-40B4-BE49-F238E27FC236}">
                <a16:creationId xmlns:a16="http://schemas.microsoft.com/office/drawing/2014/main" id="{3C4BDDD2-8CB6-2188-9F94-944569024586}"/>
              </a:ext>
            </a:extLst>
          </p:cNvPr>
          <p:cNvSpPr txBox="1"/>
          <p:nvPr/>
        </p:nvSpPr>
        <p:spPr>
          <a:xfrm>
            <a:off x="762159" y="2987034"/>
            <a:ext cx="74318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a:t>
            </a:r>
            <a:r>
              <a:rPr lang="en-US" sz="2400" b="1">
                <a:latin typeface="TW Cen MT"/>
                <a:ea typeface="+mn-lt"/>
                <a:cs typeface="+mn-lt"/>
              </a:rPr>
              <a:t>Endpoint</a:t>
            </a:r>
            <a:r>
              <a:rPr lang="en-US" sz="2400" b="1">
                <a:latin typeface="TW Cen MT"/>
              </a:rPr>
              <a:t>:</a:t>
            </a:r>
            <a:r>
              <a:rPr lang="en-US" sz="2400" b="1" i="1">
                <a:latin typeface="TW Cen MT"/>
              </a:rPr>
              <a:t>  </a:t>
            </a:r>
            <a:r>
              <a:rPr lang="en-US" sz="2400" err="1">
                <a:latin typeface="TW Cen MT"/>
              </a:rPr>
              <a:t>userPic</a:t>
            </a:r>
            <a:r>
              <a:rPr lang="en-US" sz="2400">
                <a:latin typeface="TW Cen MT"/>
              </a:rPr>
              <a:t>/${</a:t>
            </a:r>
            <a:r>
              <a:rPr lang="en-US" sz="2400" err="1">
                <a:latin typeface="TW Cen MT"/>
                <a:ea typeface="+mn-lt"/>
                <a:cs typeface="+mn-lt"/>
              </a:rPr>
              <a:t>user.uid</a:t>
            </a:r>
            <a:r>
              <a:rPr lang="en-US" sz="2400">
                <a:latin typeface="TW Cen MT"/>
                <a:ea typeface="+mn-lt"/>
                <a:cs typeface="+mn-lt"/>
              </a:rPr>
              <a:t>}/images/${file.name}</a:t>
            </a:r>
            <a:endParaRPr lang="en-US"/>
          </a:p>
          <a:p>
            <a:endParaRPr lang="en-US"/>
          </a:p>
          <a:p>
            <a:endParaRPr lang="en-US" sz="2400">
              <a:latin typeface="Tw Cen MT"/>
            </a:endParaRPr>
          </a:p>
          <a:p>
            <a:endParaRPr lang="en-US" sz="2400" b="1" i="1">
              <a:latin typeface="TW Cen MT"/>
            </a:endParaRPr>
          </a:p>
        </p:txBody>
      </p:sp>
      <p:sp>
        <p:nvSpPr>
          <p:cNvPr id="8" name="TextBox 7">
            <a:extLst>
              <a:ext uri="{FF2B5EF4-FFF2-40B4-BE49-F238E27FC236}">
                <a16:creationId xmlns:a16="http://schemas.microsoft.com/office/drawing/2014/main" id="{919F996E-C24E-0FBD-BA01-ADCE76586BD3}"/>
              </a:ext>
            </a:extLst>
          </p:cNvPr>
          <p:cNvSpPr txBox="1"/>
          <p:nvPr/>
        </p:nvSpPr>
        <p:spPr>
          <a:xfrm>
            <a:off x="761035" y="3428013"/>
            <a:ext cx="4934734" cy="2596409"/>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fontScale="85000" lnSpcReduction="10000"/>
          </a:bodyPr>
          <a:lstStyle/>
          <a:p>
            <a:pPr defTabSz="914400"/>
            <a:r>
              <a:rPr lang="en-US" sz="1700">
                <a:highlight>
                  <a:srgbClr val="FFFFFF"/>
                </a:highlight>
                <a:ea typeface="+mn-lt"/>
                <a:cs typeface="+mn-lt"/>
              </a:rPr>
              <a:t>Method: POST</a:t>
            </a:r>
            <a:endParaRPr lang="en-US"/>
          </a:p>
          <a:p>
            <a:pPr defTabSz="914400"/>
            <a:r>
              <a:rPr lang="en-US" sz="1700">
                <a:highlight>
                  <a:srgbClr val="FFFFFF"/>
                </a:highlight>
                <a:ea typeface="+mn-lt"/>
                <a:cs typeface="+mn-lt"/>
              </a:rPr>
              <a:t>Description: Uploads an image file to Firebase Storage, stores its metadata in </a:t>
            </a:r>
            <a:r>
              <a:rPr lang="en-US" sz="1700" err="1">
                <a:highlight>
                  <a:srgbClr val="FFFFFF"/>
                </a:highlight>
                <a:ea typeface="+mn-lt"/>
                <a:cs typeface="+mn-lt"/>
              </a:rPr>
              <a:t>Firestore</a:t>
            </a:r>
            <a:r>
              <a:rPr lang="en-US" sz="1700">
                <a:highlight>
                  <a:srgbClr val="FFFFFF"/>
                </a:highlight>
                <a:ea typeface="+mn-lt"/>
                <a:cs typeface="+mn-lt"/>
              </a:rPr>
              <a:t>, and updates the UI with the image preview and relevant notifications.</a:t>
            </a:r>
            <a:endParaRPr lang="en-US" err="1">
              <a:ea typeface="+mn-lt"/>
              <a:cs typeface="+mn-lt"/>
            </a:endParaRPr>
          </a:p>
          <a:p>
            <a:pPr defTabSz="914400"/>
            <a:r>
              <a:rPr lang="en-US" sz="1700">
                <a:highlight>
                  <a:srgbClr val="FFFFFF"/>
                </a:highlight>
                <a:ea typeface="+mn-lt"/>
                <a:cs typeface="+mn-lt"/>
              </a:rPr>
              <a:t>Parameters:</a:t>
            </a:r>
            <a:endParaRPr lang="en-US">
              <a:ea typeface="+mn-lt"/>
              <a:cs typeface="+mn-lt"/>
            </a:endParaRPr>
          </a:p>
          <a:p>
            <a:pPr defTabSz="914400"/>
            <a:r>
              <a:rPr lang="en-US" sz="1700">
                <a:highlight>
                  <a:srgbClr val="FFFFFF"/>
                </a:highlight>
                <a:ea typeface="+mn-lt"/>
                <a:cs typeface="+mn-lt"/>
              </a:rPr>
              <a:t>event: Contains the file selected by the user through a file input form.</a:t>
            </a:r>
          </a:p>
          <a:p>
            <a:pPr defTabSz="914400"/>
            <a:r>
              <a:rPr lang="en-US" sz="1700">
                <a:highlight>
                  <a:srgbClr val="FFFFFF"/>
                </a:highlight>
              </a:rPr>
              <a:t>Response: </a:t>
            </a:r>
            <a:r>
              <a:rPr lang="en-US" sz="1700">
                <a:highlight>
                  <a:srgbClr val="FFFFFF"/>
                </a:highlight>
                <a:ea typeface="+mn-lt"/>
                <a:cs typeface="+mn-lt"/>
              </a:rPr>
              <a:t>Returns a JSON object containing a success status and updates related UI components if successful. On failure, it provides an error message.</a:t>
            </a:r>
          </a:p>
          <a:p>
            <a:pPr defTabSz="914400"/>
            <a:r>
              <a:rPr lang="en-US" sz="1700">
                <a:highlight>
                  <a:srgbClr val="FFFFFF"/>
                </a:highlight>
              </a:rPr>
              <a:t>Error handling: </a:t>
            </a:r>
            <a:r>
              <a:rPr lang="en-US" sz="1700">
                <a:highlight>
                  <a:srgbClr val="FFFFFF"/>
                </a:highlight>
                <a:ea typeface="+mn-lt"/>
                <a:cs typeface="+mn-lt"/>
              </a:rPr>
              <a:t>Logs an error to the console and displays an error notification via toast if the upload process encounters any issues.</a:t>
            </a:r>
            <a:endParaRPr lang="en-US" sz="1700">
              <a:highlight>
                <a:srgbClr val="FFFFFF"/>
              </a:highlight>
            </a:endParaRPr>
          </a:p>
        </p:txBody>
      </p:sp>
      <p:sp>
        <p:nvSpPr>
          <p:cNvPr id="11" name="Slide Number Placeholder 2">
            <a:extLst>
              <a:ext uri="{FF2B5EF4-FFF2-40B4-BE49-F238E27FC236}">
                <a16:creationId xmlns:a16="http://schemas.microsoft.com/office/drawing/2014/main" id="{A8241322-259E-11C9-2174-919D427564C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105</a:t>
            </a:fld>
            <a:endParaRPr lang="en-GB"/>
          </a:p>
        </p:txBody>
      </p:sp>
      <p:pic>
        <p:nvPicPr>
          <p:cNvPr id="4" name="Picture 3" descr="A screenshot of a computer program&#10;&#10;Description automatically generated">
            <a:extLst>
              <a:ext uri="{FF2B5EF4-FFF2-40B4-BE49-F238E27FC236}">
                <a16:creationId xmlns:a16="http://schemas.microsoft.com/office/drawing/2014/main" id="{E1ECC605-9E85-A3A2-3532-7CA926E517DF}"/>
              </a:ext>
            </a:extLst>
          </p:cNvPr>
          <p:cNvPicPr>
            <a:picLocks noChangeAspect="1"/>
          </p:cNvPicPr>
          <p:nvPr/>
        </p:nvPicPr>
        <p:blipFill>
          <a:blip r:embed="rId2"/>
          <a:stretch>
            <a:fillRect/>
          </a:stretch>
        </p:blipFill>
        <p:spPr>
          <a:xfrm>
            <a:off x="6095683" y="1208088"/>
            <a:ext cx="5761355" cy="14954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9A4229D-54EC-E849-26D0-895888989211}"/>
              </a:ext>
            </a:extLst>
          </p:cNvPr>
          <p:cNvPicPr>
            <a:picLocks noChangeAspect="1"/>
          </p:cNvPicPr>
          <p:nvPr/>
        </p:nvPicPr>
        <p:blipFill>
          <a:blip r:embed="rId3"/>
          <a:stretch>
            <a:fillRect/>
          </a:stretch>
        </p:blipFill>
        <p:spPr>
          <a:xfrm>
            <a:off x="6100445" y="3425825"/>
            <a:ext cx="5904230" cy="1428750"/>
          </a:xfrm>
          <a:prstGeom prst="rect">
            <a:avLst/>
          </a:prstGeom>
        </p:spPr>
      </p:pic>
      <p:pic>
        <p:nvPicPr>
          <p:cNvPr id="10" name="Picture 9">
            <a:extLst>
              <a:ext uri="{FF2B5EF4-FFF2-40B4-BE49-F238E27FC236}">
                <a16:creationId xmlns:a16="http://schemas.microsoft.com/office/drawing/2014/main" id="{F4C9FC46-A221-AA6A-3DFE-60F3B52BE294}"/>
              </a:ext>
            </a:extLst>
          </p:cNvPr>
          <p:cNvPicPr>
            <a:picLocks noChangeAspect="1"/>
          </p:cNvPicPr>
          <p:nvPr/>
        </p:nvPicPr>
        <p:blipFill>
          <a:blip r:embed="rId4"/>
          <a:stretch>
            <a:fillRect/>
          </a:stretch>
        </p:blipFill>
        <p:spPr>
          <a:xfrm>
            <a:off x="11584976" y="5863325"/>
            <a:ext cx="609600" cy="609600"/>
          </a:xfrm>
          <a:prstGeom prst="rect">
            <a:avLst/>
          </a:prstGeom>
        </p:spPr>
      </p:pic>
    </p:spTree>
    <p:extLst>
      <p:ext uri="{BB962C8B-B14F-4D97-AF65-F5344CB8AC3E}">
        <p14:creationId xmlns:p14="http://schemas.microsoft.com/office/powerpoint/2010/main" val="16395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3879731"/>
          </a:xfrm>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GITHUB Link </a:t>
            </a:r>
            <a:r>
              <a:rPr lang="en-US" sz="4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https://github.com/htmw/2024S-Dev-Dynasty/wiki</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3" name="Slide Number Placeholder 2">
            <a:extLst>
              <a:ext uri="{FF2B5EF4-FFF2-40B4-BE49-F238E27FC236}">
                <a16:creationId xmlns:a16="http://schemas.microsoft.com/office/drawing/2014/main" id="{9FBFDC37-6F90-18BE-EB38-73D2C27732D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106</a:t>
            </a:fld>
            <a:endParaRPr lang="en-GB"/>
          </a:p>
        </p:txBody>
      </p:sp>
    </p:spTree>
    <p:extLst>
      <p:ext uri="{BB962C8B-B14F-4D97-AF65-F5344CB8AC3E}">
        <p14:creationId xmlns:p14="http://schemas.microsoft.com/office/powerpoint/2010/main" val="195145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4007550"/>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LIVE APPLICATION DEMO </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LINk</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r>
              <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hlinkClick r:id="rId2"/>
              </a:rPr>
              <a:t>https://www.youtube.com/watch?v=O0ubhMgBNQg&amp;feature=youtu.be</a:t>
            </a:r>
            <a:endParaRPr lang="en-US" sz="40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endParaRPr lang="en-US"/>
          </a:p>
        </p:txBody>
      </p:sp>
      <p:sp>
        <p:nvSpPr>
          <p:cNvPr id="3" name="Slide Number Placeholder 2">
            <a:extLst>
              <a:ext uri="{FF2B5EF4-FFF2-40B4-BE49-F238E27FC236}">
                <a16:creationId xmlns:a16="http://schemas.microsoft.com/office/drawing/2014/main" id="{36950050-703C-A622-7C36-0E1708FEA5CD}"/>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107</a:t>
            </a:fld>
            <a:endParaRPr lang="en-GB"/>
          </a:p>
        </p:txBody>
      </p:sp>
    </p:spTree>
    <p:extLst>
      <p:ext uri="{BB962C8B-B14F-4D97-AF65-F5344CB8AC3E}">
        <p14:creationId xmlns:p14="http://schemas.microsoft.com/office/powerpoint/2010/main" val="24246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462719" y="447175"/>
            <a:ext cx="3091607" cy="1727643"/>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2" b="22"/>
          <a:stretch/>
        </p:blipFill>
        <p:spPr/>
      </p:pic>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p:txBody>
          <a:bodyPr vert="horz" lIns="45720" tIns="45720" rIns="45720" bIns="45720" rtlCol="0" anchor="t">
            <a:normAutofit/>
          </a:bodyPr>
          <a:lstStyle/>
          <a:p>
            <a:r>
              <a:rPr lang="en-US"/>
              <a:t>DevDynasty</a:t>
            </a:r>
          </a:p>
        </p:txBody>
      </p:sp>
      <p:sp>
        <p:nvSpPr>
          <p:cNvPr id="4" name="Slide Number Placeholder 2">
            <a:extLst>
              <a:ext uri="{FF2B5EF4-FFF2-40B4-BE49-F238E27FC236}">
                <a16:creationId xmlns:a16="http://schemas.microsoft.com/office/drawing/2014/main" id="{1240A34F-6C00-78CE-5572-6DCF245B504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108</a:t>
            </a:fld>
            <a:endParaRPr lang="en-GB"/>
          </a:p>
        </p:txBody>
      </p:sp>
    </p:spTree>
    <p:extLst>
      <p:ext uri="{BB962C8B-B14F-4D97-AF65-F5344CB8AC3E}">
        <p14:creationId xmlns:p14="http://schemas.microsoft.com/office/powerpoint/2010/main" val="348600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D5E3-FE33-6287-2E90-F22BADC80051}"/>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7968205E-9D73-FE83-E558-4552B3C5C36A}"/>
              </a:ext>
            </a:extLst>
          </p:cNvPr>
          <p:cNvSpPr>
            <a:spLocks noGrp="1"/>
          </p:cNvSpPr>
          <p:nvPr>
            <p:ph type="ftr" sz="quarter" idx="11"/>
          </p:nvPr>
        </p:nvSpPr>
        <p:spPr/>
        <p:txBody>
          <a:bodyPr/>
          <a:lstStyle/>
          <a:p>
            <a:r>
              <a:rPr lang="en-US"/>
              <a:t>MoodSphere</a:t>
            </a:r>
          </a:p>
        </p:txBody>
      </p:sp>
      <p:sp>
        <p:nvSpPr>
          <p:cNvPr id="15" name="TextBox 14">
            <a:extLst>
              <a:ext uri="{FF2B5EF4-FFF2-40B4-BE49-F238E27FC236}">
                <a16:creationId xmlns:a16="http://schemas.microsoft.com/office/drawing/2014/main" id="{74F3AAFD-C741-3733-4355-752DD753E72B}"/>
              </a:ext>
            </a:extLst>
          </p:cNvPr>
          <p:cNvSpPr txBox="1"/>
          <p:nvPr/>
        </p:nvSpPr>
        <p:spPr>
          <a:xfrm>
            <a:off x="228385"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Elena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Technical Project Manager </a:t>
            </a:r>
          </a:p>
        </p:txBody>
      </p:sp>
      <p:sp>
        <p:nvSpPr>
          <p:cNvPr id="19" name="TextBox 18">
            <a:extLst>
              <a:ext uri="{FF2B5EF4-FFF2-40B4-BE49-F238E27FC236}">
                <a16:creationId xmlns:a16="http://schemas.microsoft.com/office/drawing/2014/main" id="{ADAB1078-B193-CBD9-926E-831263E353FA}"/>
              </a:ext>
            </a:extLst>
          </p:cNvPr>
          <p:cNvSpPr txBox="1"/>
          <p:nvPr/>
        </p:nvSpPr>
        <p:spPr>
          <a:xfrm>
            <a:off x="4288735" y="677849"/>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Elena is a 32-year-old project manager in a tech company, often under high stress and pressure of completing project to deliver best outcomes.</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3658F828-D93D-0202-C386-66745256B7D2}"/>
              </a:ext>
            </a:extLst>
          </p:cNvPr>
          <p:cNvSpPr txBox="1"/>
          <p:nvPr/>
        </p:nvSpPr>
        <p:spPr>
          <a:xfrm>
            <a:off x="4311037" y="1834275"/>
            <a:ext cx="7402664" cy="1754326"/>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Given her high-stress role, Elena values an app that can detect subtle shifts in her mood through her interactions — be it the pace at which she scrolls or the time of day — and adjust the music without her needing to manually search for tracks. This anticipates her needs and saves time, allowing her to remain focused on her work or relaxation.</a:t>
            </a:r>
          </a:p>
        </p:txBody>
      </p:sp>
      <p:sp>
        <p:nvSpPr>
          <p:cNvPr id="21" name="TextBox 20">
            <a:extLst>
              <a:ext uri="{FF2B5EF4-FFF2-40B4-BE49-F238E27FC236}">
                <a16:creationId xmlns:a16="http://schemas.microsoft.com/office/drawing/2014/main" id="{03272A0F-6728-7CCF-4BD8-82B53D98D017}"/>
              </a:ext>
            </a:extLst>
          </p:cNvPr>
          <p:cNvSpPr txBox="1"/>
          <p:nvPr/>
        </p:nvSpPr>
        <p:spPr>
          <a:xfrm>
            <a:off x="4311037" y="4565683"/>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Yoga, meditation, and wellness podcasts.</a:t>
            </a:r>
            <a:r>
              <a:rPr lang="en-US">
                <a:effectLst/>
                <a:latin typeface="Tw Cen MT" panose="020B0602020104020603" pitchFamily="34" charset="77"/>
              </a:rPr>
              <a:t> </a:t>
            </a:r>
            <a:endParaRPr lang="en-US">
              <a:latin typeface="Tw Cen MT" panose="020B0602020104020603" pitchFamily="34" charset="77"/>
            </a:endParaRPr>
          </a:p>
        </p:txBody>
      </p:sp>
      <p:pic>
        <p:nvPicPr>
          <p:cNvPr id="1026" name="Picture 2" descr="Women Of Project Management®">
            <a:extLst>
              <a:ext uri="{FF2B5EF4-FFF2-40B4-BE49-F238E27FC236}">
                <a16:creationId xmlns:a16="http://schemas.microsoft.com/office/drawing/2014/main" id="{CCA7956E-0C2E-124D-84F0-1D659B389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85" y="813561"/>
            <a:ext cx="3546138" cy="19858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75D6BE-D374-D22A-BAB4-44EC404C903E}"/>
              </a:ext>
            </a:extLst>
          </p:cNvPr>
          <p:cNvSpPr txBox="1"/>
          <p:nvPr/>
        </p:nvSpPr>
        <p:spPr>
          <a:xfrm>
            <a:off x="4288735" y="3808243"/>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Classical for relaxation, soft rock for mood uplift, ambient for focus</a:t>
            </a:r>
            <a:r>
              <a:rPr lang="en-US">
                <a:latin typeface="Tw Cen MT" panose="020B0602020104020603" pitchFamily="34" charset="77"/>
              </a:rPr>
              <a:t>.</a:t>
            </a:r>
          </a:p>
        </p:txBody>
      </p:sp>
      <p:sp>
        <p:nvSpPr>
          <p:cNvPr id="4" name="Footer Placeholder 15">
            <a:extLst>
              <a:ext uri="{FF2B5EF4-FFF2-40B4-BE49-F238E27FC236}">
                <a16:creationId xmlns:a16="http://schemas.microsoft.com/office/drawing/2014/main" id="{253CD898-D8A3-B3D8-7C38-8769C79EA09C}"/>
              </a:ext>
            </a:extLst>
          </p:cNvPr>
          <p:cNvSpPr>
            <a:spLocks noGrp="1"/>
          </p:cNvSpPr>
          <p:nvPr>
            <p:ph type="dt" sz="half" idx="10"/>
          </p:nvPr>
        </p:nvSpPr>
        <p:spPr>
          <a:xfrm rot="10800000" flipV="1">
            <a:off x="1257300" y="6408738"/>
            <a:ext cx="10355263" cy="449262"/>
          </a:xfrm>
        </p:spPr>
        <p:txBody>
          <a:bodyPr/>
          <a:lstStyle/>
          <a:p>
            <a:endParaRPr lang="en-US" sz="1100">
              <a:solidFill>
                <a:schemeClr val="tx1">
                  <a:lumMod val="95000"/>
                  <a:lumOff val="5000"/>
                </a:schemeClr>
              </a:solidFill>
              <a:highlight>
                <a:srgbClr val="58A67E"/>
              </a:highlight>
            </a:endParaRPr>
          </a:p>
        </p:txBody>
      </p:sp>
      <p:sp>
        <p:nvSpPr>
          <p:cNvPr id="8" name="TextBox 7">
            <a:extLst>
              <a:ext uri="{FF2B5EF4-FFF2-40B4-BE49-F238E27FC236}">
                <a16:creationId xmlns:a16="http://schemas.microsoft.com/office/drawing/2014/main" id="{AB7B1EA2-52B7-7DBA-3A83-5B910B13D2D4}"/>
              </a:ext>
            </a:extLst>
          </p:cNvPr>
          <p:cNvSpPr txBox="1"/>
          <p:nvPr/>
        </p:nvSpPr>
        <p:spPr>
          <a:xfrm>
            <a:off x="723900" y="3313"/>
            <a:ext cx="233735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chemeClr val="bg1"/>
                </a:solidFill>
                <a:latin typeface="Tw Cen MT Condensed"/>
              </a:rPr>
              <a:t>PERSONA 1</a:t>
            </a:r>
          </a:p>
        </p:txBody>
      </p:sp>
      <p:sp>
        <p:nvSpPr>
          <p:cNvPr id="6" name="Slide Number Placeholder 2">
            <a:extLst>
              <a:ext uri="{FF2B5EF4-FFF2-40B4-BE49-F238E27FC236}">
                <a16:creationId xmlns:a16="http://schemas.microsoft.com/office/drawing/2014/main" id="{64ABCC71-2FC3-D6A2-9AC1-FAA0515755E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11</a:t>
            </a:fld>
            <a:endParaRPr lang="en-GB"/>
          </a:p>
        </p:txBody>
      </p:sp>
    </p:spTree>
    <p:extLst>
      <p:ext uri="{BB962C8B-B14F-4D97-AF65-F5344CB8AC3E}">
        <p14:creationId xmlns:p14="http://schemas.microsoft.com/office/powerpoint/2010/main" val="417887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B5B7-11D4-A503-B4DE-CA2B562991C6}"/>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3D697C93-6BC8-E35F-04F1-8725BB019D69}"/>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61689D83-6477-BB5D-FC0C-4BA0D6DC3C50}"/>
              </a:ext>
            </a:extLst>
          </p:cNvPr>
          <p:cNvSpPr>
            <a:spLocks noGrp="1"/>
          </p:cNvSpPr>
          <p:nvPr>
            <p:ph type="sldNum" sz="quarter" idx="12"/>
          </p:nvPr>
        </p:nvSpPr>
        <p:spPr/>
        <p:txBody>
          <a:bodyPr/>
          <a:lstStyle/>
          <a:p>
            <a:fld id="{39A857F5-96C8-461D-A78C-38E92FE1C522}" type="slidenum">
              <a:rPr lang="en-US" smtClean="0"/>
              <a:pPr/>
              <a:t>12</a:t>
            </a:fld>
            <a:endParaRPr lang="en-US"/>
          </a:p>
        </p:txBody>
      </p:sp>
      <p:sp>
        <p:nvSpPr>
          <p:cNvPr id="15" name="TextBox 14">
            <a:extLst>
              <a:ext uri="{FF2B5EF4-FFF2-40B4-BE49-F238E27FC236}">
                <a16:creationId xmlns:a16="http://schemas.microsoft.com/office/drawing/2014/main" id="{91A92B0A-14F0-C917-6A10-5CCC0496C964}"/>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Max:</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Energetic Fitness Enthusiast</a:t>
            </a:r>
          </a:p>
        </p:txBody>
      </p:sp>
      <p:sp>
        <p:nvSpPr>
          <p:cNvPr id="19" name="TextBox 18">
            <a:extLst>
              <a:ext uri="{FF2B5EF4-FFF2-40B4-BE49-F238E27FC236}">
                <a16:creationId xmlns:a16="http://schemas.microsoft.com/office/drawing/2014/main" id="{392AEE4E-2D7B-BEEE-0494-930BCC339287}"/>
              </a:ext>
            </a:extLst>
          </p:cNvPr>
          <p:cNvSpPr txBox="1"/>
          <p:nvPr/>
        </p:nvSpPr>
        <p:spPr>
          <a:xfrm>
            <a:off x="4263887" y="79380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Max is a 27-year-old fitness trainer reliant on energetic music during workouts to stay energized and motivated.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6C386C33-5E4A-00A5-6036-09D07A3436BD}"/>
              </a:ext>
            </a:extLst>
          </p:cNvPr>
          <p:cNvSpPr txBox="1"/>
          <p:nvPr/>
        </p:nvSpPr>
        <p:spPr>
          <a:xfrm>
            <a:off x="4209899" y="1870532"/>
            <a:ext cx="7402664" cy="1477328"/>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Seeks dynamic, high-tempo music for workouts and calming tunes for cooldowns.</a:t>
            </a:r>
            <a:r>
              <a:rPr lang="en-US">
                <a:effectLst/>
                <a:latin typeface="Tw Cen MT" panose="020B0602020104020603" pitchFamily="34" charset="77"/>
              </a:rPr>
              <a:t> </a:t>
            </a:r>
            <a:r>
              <a:rPr lang="en-US">
                <a:latin typeface="Tw Cen MT" panose="020B0602020104020603" pitchFamily="34" charset="77"/>
              </a:rPr>
              <a:t>T</a:t>
            </a:r>
            <a:r>
              <a:rPr lang="en-US">
                <a:effectLst/>
                <a:latin typeface="Tw Cen MT" panose="020B0602020104020603" pitchFamily="34" charset="77"/>
              </a:rPr>
              <a:t>he app would suggest serene and tranquil music, aiding in the transition from high activity to relaxation. The app could potentially measure the duration of the workout to time the cooldown music perfectly.</a:t>
            </a:r>
            <a:endParaRPr lang="en-US">
              <a:latin typeface="Tw Cen MT" panose="020B0602020104020603" pitchFamily="34" charset="77"/>
            </a:endParaRPr>
          </a:p>
        </p:txBody>
      </p:sp>
      <p:sp>
        <p:nvSpPr>
          <p:cNvPr id="21" name="TextBox 20">
            <a:extLst>
              <a:ext uri="{FF2B5EF4-FFF2-40B4-BE49-F238E27FC236}">
                <a16:creationId xmlns:a16="http://schemas.microsoft.com/office/drawing/2014/main" id="{1E16E923-E3F3-0EEE-2ECF-F54E64D01111}"/>
              </a:ext>
            </a:extLst>
          </p:cNvPr>
          <p:cNvSpPr txBox="1"/>
          <p:nvPr/>
        </p:nvSpPr>
        <p:spPr>
          <a:xfrm>
            <a:off x="4209899" y="364586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Upbeat EDM for workouts, soft instrumentals for cooldowns.</a:t>
            </a:r>
            <a:r>
              <a:rPr lang="en-US">
                <a:effectLst/>
                <a:latin typeface="Tw Cen MT" panose="020B0602020104020603" pitchFamily="34" charset="77"/>
              </a:rPr>
              <a:t> </a:t>
            </a:r>
            <a:endParaRPr lang="en-US">
              <a:latin typeface="Tw Cen MT" panose="020B0602020104020603" pitchFamily="34" charset="77"/>
            </a:endParaRPr>
          </a:p>
        </p:txBody>
      </p:sp>
      <p:pic>
        <p:nvPicPr>
          <p:cNvPr id="3" name="Picture 2" descr="A person and person working out in a gym">
            <a:extLst>
              <a:ext uri="{FF2B5EF4-FFF2-40B4-BE49-F238E27FC236}">
                <a16:creationId xmlns:a16="http://schemas.microsoft.com/office/drawing/2014/main" id="{12C6A51F-3397-D450-9224-956E905D098F}"/>
              </a:ext>
            </a:extLst>
          </p:cNvPr>
          <p:cNvPicPr>
            <a:picLocks noChangeAspect="1"/>
          </p:cNvPicPr>
          <p:nvPr/>
        </p:nvPicPr>
        <p:blipFill rotWithShape="1">
          <a:blip r:embed="rId3"/>
          <a:srcRect l="2377" t="23340" r="2303" b="23662"/>
          <a:stretch/>
        </p:blipFill>
        <p:spPr>
          <a:xfrm>
            <a:off x="457200" y="986431"/>
            <a:ext cx="3168594" cy="1828800"/>
          </a:xfrm>
          <a:prstGeom prst="rect">
            <a:avLst/>
          </a:prstGeom>
        </p:spPr>
      </p:pic>
      <p:sp>
        <p:nvSpPr>
          <p:cNvPr id="2" name="Footer Placeholder 4">
            <a:extLst>
              <a:ext uri="{FF2B5EF4-FFF2-40B4-BE49-F238E27FC236}">
                <a16:creationId xmlns:a16="http://schemas.microsoft.com/office/drawing/2014/main" id="{DA04AB04-CFEE-61E2-B308-4C7C53E28279}"/>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983659C9-CC46-0EFC-E1CF-701DBDA7E3D2}"/>
              </a:ext>
            </a:extLst>
          </p:cNvPr>
          <p:cNvSpPr txBox="1"/>
          <p:nvPr/>
        </p:nvSpPr>
        <p:spPr>
          <a:xfrm>
            <a:off x="4209899" y="4733907"/>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High-intensity interval training, marathons, and sports nutrition.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96A2CFCF-DADE-4632-9D69-424D5B1C890D}"/>
              </a:ext>
            </a:extLst>
          </p:cNvPr>
          <p:cNvSpPr>
            <a:spLocks noGrp="1"/>
          </p:cNvSpPr>
          <p:nvPr>
            <p:ph type="dt" sz="half" idx="10"/>
          </p:nvPr>
        </p:nvSpPr>
        <p:spPr>
          <a:xfrm rot="10800000" flipV="1">
            <a:off x="1085850" y="6408738"/>
            <a:ext cx="10526713" cy="449262"/>
          </a:xfrm>
        </p:spPr>
        <p:txBody>
          <a:bodyPr/>
          <a:lstStyle/>
          <a:p>
            <a:endParaRPr lang="en-US" sz="1100">
              <a:solidFill>
                <a:schemeClr val="tx1">
                  <a:lumMod val="95000"/>
                  <a:lumOff val="5000"/>
                </a:schemeClr>
              </a:solidFill>
              <a:highlight>
                <a:srgbClr val="58A67E"/>
              </a:highlight>
            </a:endParaRPr>
          </a:p>
        </p:txBody>
      </p:sp>
      <p:sp>
        <p:nvSpPr>
          <p:cNvPr id="8" name="TextBox 7">
            <a:extLst>
              <a:ext uri="{FF2B5EF4-FFF2-40B4-BE49-F238E27FC236}">
                <a16:creationId xmlns:a16="http://schemas.microsoft.com/office/drawing/2014/main" id="{ABB312D0-9843-1F21-06E5-CEC0CAA35FD9}"/>
              </a:ext>
            </a:extLst>
          </p:cNvPr>
          <p:cNvSpPr txBox="1"/>
          <p:nvPr/>
        </p:nvSpPr>
        <p:spPr>
          <a:xfrm>
            <a:off x="881270" y="168965"/>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2</a:t>
            </a:r>
            <a:endParaRPr lang="en-US" sz="5000">
              <a:latin typeface="Tw Cen MT Condensed"/>
            </a:endParaRPr>
          </a:p>
        </p:txBody>
      </p:sp>
    </p:spTree>
    <p:extLst>
      <p:ext uri="{BB962C8B-B14F-4D97-AF65-F5344CB8AC3E}">
        <p14:creationId xmlns:p14="http://schemas.microsoft.com/office/powerpoint/2010/main" val="339671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62B6-1DE7-241D-DE48-F0C36E6282ED}"/>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58A3C2A-7928-B52A-7A1F-745A8AF31AB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D905786D-AFDF-69D3-0A0E-F86EB8F2711C}"/>
              </a:ext>
            </a:extLst>
          </p:cNvPr>
          <p:cNvSpPr>
            <a:spLocks noGrp="1"/>
          </p:cNvSpPr>
          <p:nvPr>
            <p:ph type="sldNum" sz="quarter" idx="12"/>
          </p:nvPr>
        </p:nvSpPr>
        <p:spPr/>
        <p:txBody>
          <a:bodyPr/>
          <a:lstStyle/>
          <a:p>
            <a:fld id="{39A857F5-96C8-461D-A78C-38E92FE1C522}" type="slidenum">
              <a:rPr lang="en-US" smtClean="0"/>
              <a:pPr/>
              <a:t>13</a:t>
            </a:fld>
            <a:endParaRPr lang="en-US"/>
          </a:p>
        </p:txBody>
      </p:sp>
      <p:sp>
        <p:nvSpPr>
          <p:cNvPr id="15" name="TextBox 14">
            <a:extLst>
              <a:ext uri="{FF2B5EF4-FFF2-40B4-BE49-F238E27FC236}">
                <a16:creationId xmlns:a16="http://schemas.microsoft.com/office/drawing/2014/main" id="{8631AD30-4302-7C7B-0508-FB2E4580A30F}"/>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Lia: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Remote Worker</a:t>
            </a:r>
          </a:p>
        </p:txBody>
      </p:sp>
      <p:sp>
        <p:nvSpPr>
          <p:cNvPr id="19" name="TextBox 18">
            <a:extLst>
              <a:ext uri="{FF2B5EF4-FFF2-40B4-BE49-F238E27FC236}">
                <a16:creationId xmlns:a16="http://schemas.microsoft.com/office/drawing/2014/main" id="{549FBB46-F4D7-4260-B139-DFEDFC284FF4}"/>
              </a:ext>
            </a:extLst>
          </p:cNvPr>
          <p:cNvSpPr txBox="1"/>
          <p:nvPr/>
        </p:nvSpPr>
        <p:spPr>
          <a:xfrm>
            <a:off x="4354995" y="884915"/>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a:latin typeface="Tw Cen MT"/>
              </a:rPr>
              <a:t>Lia is a 20-year-old </a:t>
            </a:r>
            <a:r>
              <a:rPr lang="en-US" sz="1800">
                <a:effectLst/>
                <a:latin typeface="Tw Cen MT"/>
                <a:ea typeface="Aptos" panose="020B0004020202020204" pitchFamily="34" charset="0"/>
                <a:cs typeface="Times New Roman"/>
              </a:rPr>
              <a:t>freelance writer who works from home on content on client’s demand</a:t>
            </a:r>
            <a:r>
              <a:rPr lang="en-US">
                <a:latin typeface="Tw Cen MT"/>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0C8CF520-5330-78C1-7F0A-438C60292D0C}"/>
              </a:ext>
            </a:extLst>
          </p:cNvPr>
          <p:cNvSpPr txBox="1"/>
          <p:nvPr/>
        </p:nvSpPr>
        <p:spPr>
          <a:xfrm>
            <a:off x="4354995" y="1909288"/>
            <a:ext cx="7402664" cy="2031325"/>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ea typeface="+mn-lt"/>
                <a:cs typeface="+mn-lt"/>
              </a:rPr>
              <a:t>Her choice of music transcends mere background ambience, acting as a vital catalyst for her focus and creativity. It's this profound relationship with </a:t>
            </a:r>
            <a:r>
              <a:rPr lang="en-US" sz="1800">
                <a:effectLst/>
                <a:ea typeface="+mn-lt"/>
                <a:cs typeface="+mn-lt"/>
              </a:rPr>
              <a:t>music that </a:t>
            </a:r>
            <a:r>
              <a:rPr lang="en-US">
                <a:ea typeface="+mn-lt"/>
                <a:cs typeface="+mn-lt"/>
              </a:rPr>
              <a:t>not only entertains but also significantly nurtures her artistic expression and emotional health. Each melody plays a specific role in her day, meticulously chosen to align with her feelings, thereby transforming her workspace into a sanctuary for inspiration and emotional balance.</a:t>
            </a:r>
          </a:p>
        </p:txBody>
      </p:sp>
      <p:sp>
        <p:nvSpPr>
          <p:cNvPr id="21" name="TextBox 20">
            <a:extLst>
              <a:ext uri="{FF2B5EF4-FFF2-40B4-BE49-F238E27FC236}">
                <a16:creationId xmlns:a16="http://schemas.microsoft.com/office/drawing/2014/main" id="{1ACCF0F7-5D1C-2DA2-7C3F-5505EECB042B}"/>
              </a:ext>
            </a:extLst>
          </p:cNvPr>
          <p:cNvSpPr txBox="1"/>
          <p:nvPr/>
        </p:nvSpPr>
        <p:spPr>
          <a:xfrm>
            <a:off x="4396408" y="4200478"/>
            <a:ext cx="7402664" cy="646331"/>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Lo-fi hip hop, smooth jazz, and classical.</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22EE8EBD-B421-C59F-12BF-3C01E6A2AFD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2052" name="Picture 4" descr="68% of Women Prefer Fully Remote Work ...">
            <a:extLst>
              <a:ext uri="{FF2B5EF4-FFF2-40B4-BE49-F238E27FC236}">
                <a16:creationId xmlns:a16="http://schemas.microsoft.com/office/drawing/2014/main" id="{F5B4E93A-2414-2564-2FD2-D2F261AE2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53" y="880931"/>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62DDA6-2821-C569-4F2A-28EE48A9D0DC}"/>
              </a:ext>
            </a:extLst>
          </p:cNvPr>
          <p:cNvSpPr txBox="1"/>
          <p:nvPr/>
        </p:nvSpPr>
        <p:spPr>
          <a:xfrm>
            <a:off x="4354995" y="5149292"/>
            <a:ext cx="7402664" cy="646331"/>
          </a:xfrm>
          <a:prstGeom prst="rect">
            <a:avLst/>
          </a:prstGeom>
          <a:noFill/>
        </p:spPr>
        <p:txBody>
          <a:bodyPr wrap="square" rtlCol="0">
            <a:spAutoFit/>
          </a:bodyPr>
          <a:lstStyle/>
          <a:p>
            <a:r>
              <a:rPr lang="en-US" b="1"/>
              <a:t>Interests</a:t>
            </a:r>
            <a:r>
              <a:rPr lang="en-US" b="1" i="1">
                <a:solidFill>
                  <a:srgbClr val="0D0D0D"/>
                </a:solidFill>
                <a:effectLst/>
                <a:latin typeface="Söhne"/>
              </a:rPr>
              <a:t>:</a:t>
            </a:r>
            <a:r>
              <a:rPr lang="en-US" b="1" i="0">
                <a:solidFill>
                  <a:srgbClr val="0D0D0D"/>
                </a:solidFill>
                <a:effectLst/>
                <a:latin typeface="Söhne"/>
              </a:rPr>
              <a:t> </a:t>
            </a:r>
          </a:p>
          <a:p>
            <a:r>
              <a:rPr lang="en-US" sz="1800">
                <a:effectLst/>
                <a:latin typeface="Tw Cen MT" panose="020B0602020104020603" pitchFamily="34" charset="77"/>
                <a:ea typeface="Aptos" panose="020B0004020202020204" pitchFamily="34" charset="0"/>
                <a:cs typeface="Times New Roman" panose="02020603050405020304" pitchFamily="18" charset="0"/>
              </a:rPr>
              <a:t>Creative writing, reading, and interior design.</a:t>
            </a:r>
            <a:r>
              <a:rPr lang="en-US">
                <a:effectLst/>
                <a:latin typeface="Tw Cen MT" panose="020B0602020104020603" pitchFamily="34" charset="77"/>
              </a:rPr>
              <a:t> </a:t>
            </a:r>
            <a:endParaRPr lang="en-US">
              <a:latin typeface="Tw Cen MT" panose="020B0602020104020603" pitchFamily="34" charset="77"/>
            </a:endParaRPr>
          </a:p>
        </p:txBody>
      </p:sp>
      <p:sp>
        <p:nvSpPr>
          <p:cNvPr id="5" name="Footer Placeholder 15">
            <a:extLst>
              <a:ext uri="{FF2B5EF4-FFF2-40B4-BE49-F238E27FC236}">
                <a16:creationId xmlns:a16="http://schemas.microsoft.com/office/drawing/2014/main" id="{EE3FC784-1B84-06C3-1F7C-BD4ADFFFC0CA}"/>
              </a:ext>
            </a:extLst>
          </p:cNvPr>
          <p:cNvSpPr>
            <a:spLocks noGrp="1"/>
          </p:cNvSpPr>
          <p:nvPr>
            <p:ph type="dt" sz="half" idx="10"/>
          </p:nvPr>
        </p:nvSpPr>
        <p:spPr>
          <a:xfrm rot="10800000" flipV="1">
            <a:off x="1143000" y="6408738"/>
            <a:ext cx="10469563" cy="449262"/>
          </a:xfrm>
        </p:spPr>
        <p:txBody>
          <a:bodyPr/>
          <a:lstStyle/>
          <a:p>
            <a:endParaRPr lang="en-US" sz="1100">
              <a:solidFill>
                <a:schemeClr val="tx1">
                  <a:lumMod val="95000"/>
                  <a:lumOff val="5000"/>
                </a:schemeClr>
              </a:solidFill>
              <a:highlight>
                <a:srgbClr val="58A67E"/>
              </a:highlight>
            </a:endParaRPr>
          </a:p>
        </p:txBody>
      </p:sp>
      <p:sp>
        <p:nvSpPr>
          <p:cNvPr id="7" name="TextBox 6">
            <a:extLst>
              <a:ext uri="{FF2B5EF4-FFF2-40B4-BE49-F238E27FC236}">
                <a16:creationId xmlns:a16="http://schemas.microsoft.com/office/drawing/2014/main" id="{4798F5B6-CCBD-9AAA-ABA3-116D25C9C900}"/>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3</a:t>
            </a:r>
            <a:endParaRPr lang="en-US" sz="5000">
              <a:latin typeface="Tw Cen MT Condensed"/>
            </a:endParaRPr>
          </a:p>
        </p:txBody>
      </p:sp>
    </p:spTree>
    <p:extLst>
      <p:ext uri="{BB962C8B-B14F-4D97-AF65-F5344CB8AC3E}">
        <p14:creationId xmlns:p14="http://schemas.microsoft.com/office/powerpoint/2010/main" val="127394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14</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Sam:</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Commuter </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88126" y="967740"/>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latin typeface="Tw Cen MT" panose="020B0602020104020603" pitchFamily="34" charset="77"/>
              </a:rPr>
              <a:t>Sam is a 35-year-old commuter who</a:t>
            </a:r>
            <a:r>
              <a:rPr lang="en-US" sz="1800">
                <a:effectLst/>
                <a:latin typeface="Tw Cen MT" panose="020B0602020104020603" pitchFamily="34" charset="77"/>
                <a:ea typeface="Aptos" panose="020B0004020202020204" pitchFamily="34" charset="0"/>
                <a:cs typeface="Times New Roman" panose="02020603050405020304" pitchFamily="18" charset="0"/>
              </a:rPr>
              <a:t> has long commutes and uses music to mentally prepare or unwind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88127" y="2141551"/>
            <a:ext cx="7402664" cy="1754326"/>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Sam needs energizing music in the morning and relaxing music in the evening.</a:t>
            </a:r>
            <a:endParaRPr lang="en-US">
              <a:latin typeface="Tw Cen MT"/>
              <a:cs typeface="Times New Roman"/>
            </a:endParaRPr>
          </a:p>
          <a:p>
            <a:r>
              <a:rPr lang="en-US">
                <a:ea typeface="+mn-lt"/>
                <a:cs typeface="+mn-lt"/>
              </a:rPr>
              <a:t>Sam also seeks music that can serve as a personal soundtrack to the rhythm of the city during his commutes, providing a sense of connection and vitality. In moments of stress or fatigue, he looks for tracks that can offer solace and a mental escape, helping to rejuvenate his spirit.</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88126" y="4090962"/>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Pop and indie for energy, acoustic for relaxation</a:t>
            </a: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a:effectLst/>
              </a:rPr>
              <a:t> </a:t>
            </a:r>
            <a:endParaRPr lang="en-US"/>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076" name="Picture 4" descr="Man Sitting Railway Track Stock Photos ...">
            <a:extLst>
              <a:ext uri="{FF2B5EF4-FFF2-40B4-BE49-F238E27FC236}">
                <a16:creationId xmlns:a16="http://schemas.microsoft.com/office/drawing/2014/main" id="{232DA1EB-E419-53E9-B29A-EE0419131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53" y="880931"/>
            <a:ext cx="35052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AB199A-5D34-A9D6-5881-B8E8FE171DBB}"/>
              </a:ext>
            </a:extLst>
          </p:cNvPr>
          <p:cNvSpPr txBox="1"/>
          <p:nvPr/>
        </p:nvSpPr>
        <p:spPr>
          <a:xfrm>
            <a:off x="4388126" y="4937934"/>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kern="100">
                <a:effectLst/>
                <a:latin typeface="Tw Cen MT" panose="020B0602020104020603" pitchFamily="34" charset="77"/>
                <a:ea typeface="Aptos" panose="020B0004020202020204" pitchFamily="34" charset="0"/>
                <a:cs typeface="Times New Roman" panose="02020603050405020304" pitchFamily="18" charset="0"/>
              </a:rPr>
              <a:t>Travel podcasts, audiobooks, and city walking tours.</a:t>
            </a:r>
          </a:p>
        </p:txBody>
      </p:sp>
      <p:sp>
        <p:nvSpPr>
          <p:cNvPr id="5" name="Footer Placeholder 15">
            <a:extLst>
              <a:ext uri="{FF2B5EF4-FFF2-40B4-BE49-F238E27FC236}">
                <a16:creationId xmlns:a16="http://schemas.microsoft.com/office/drawing/2014/main" id="{5619CE00-B453-D25C-9F84-5814F2B9E76A}"/>
              </a:ext>
            </a:extLst>
          </p:cNvPr>
          <p:cNvSpPr>
            <a:spLocks noGrp="1"/>
          </p:cNvSpPr>
          <p:nvPr>
            <p:ph type="dt" sz="half" idx="10"/>
          </p:nvPr>
        </p:nvSpPr>
        <p:spPr>
          <a:xfrm rot="10800000" flipV="1">
            <a:off x="1314450" y="6408738"/>
            <a:ext cx="10298113" cy="449262"/>
          </a:xfrm>
        </p:spPr>
        <p:txBody>
          <a:bodyPr/>
          <a:lstStyle/>
          <a:p>
            <a:endParaRPr lang="en-US" sz="1100">
              <a:solidFill>
                <a:schemeClr val="tx1">
                  <a:lumMod val="95000"/>
                  <a:lumOff val="5000"/>
                </a:schemeClr>
              </a:solidFill>
              <a:highlight>
                <a:srgbClr val="58A67E"/>
              </a:highlight>
            </a:endParaRPr>
          </a:p>
        </p:txBody>
      </p:sp>
      <p:sp>
        <p:nvSpPr>
          <p:cNvPr id="7" name="TextBox 6">
            <a:extLst>
              <a:ext uri="{FF2B5EF4-FFF2-40B4-BE49-F238E27FC236}">
                <a16:creationId xmlns:a16="http://schemas.microsoft.com/office/drawing/2014/main" id="{E8418BE7-2320-6C59-76B0-90E0D614B2FF}"/>
              </a:ext>
            </a:extLst>
          </p:cNvPr>
          <p:cNvSpPr txBox="1"/>
          <p:nvPr/>
        </p:nvSpPr>
        <p:spPr>
          <a:xfrm>
            <a:off x="765313" y="198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4</a:t>
            </a:r>
            <a:endParaRPr lang="en-US" sz="5000">
              <a:latin typeface="Tw Cen MT Condensed"/>
            </a:endParaRPr>
          </a:p>
        </p:txBody>
      </p:sp>
    </p:spTree>
    <p:extLst>
      <p:ext uri="{BB962C8B-B14F-4D97-AF65-F5344CB8AC3E}">
        <p14:creationId xmlns:p14="http://schemas.microsoft.com/office/powerpoint/2010/main" val="68100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a:t>MoodSphere</a:t>
            </a:r>
          </a:p>
        </p:txBody>
      </p:sp>
      <p:sp>
        <p:nvSpPr>
          <p:cNvPr id="13" name="Date Placeholder 12">
            <a:extLst>
              <a:ext uri="{FF2B5EF4-FFF2-40B4-BE49-F238E27FC236}">
                <a16:creationId xmlns:a16="http://schemas.microsoft.com/office/drawing/2014/main" id="{7555B339-8227-9184-6F3A-18B7D1584DB6}"/>
              </a:ext>
            </a:extLst>
          </p:cNvPr>
          <p:cNvSpPr>
            <a:spLocks noGrp="1"/>
          </p:cNvSpPr>
          <p:nvPr>
            <p:ph type="dt" sz="half" idx="10"/>
          </p:nvPr>
        </p:nvSpPr>
        <p:spPr>
          <a:xfrm>
            <a:off x="1314450" y="6409170"/>
            <a:ext cx="10298053" cy="448830"/>
          </a:xfrm>
        </p:spPr>
        <p:txBody>
          <a:bodyPr/>
          <a:lstStyle/>
          <a:p>
            <a:endParaRPr lang="en-US"/>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15</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Zara: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An Aspiring Chef</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338431" y="826935"/>
            <a:ext cx="7402664" cy="923330"/>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sz="1800">
                <a:effectLst/>
                <a:latin typeface="Tw Cen MT" panose="020B0602020104020603" pitchFamily="34" charset="77"/>
                <a:ea typeface="Aptos" panose="020B0004020202020204" pitchFamily="34" charset="0"/>
                <a:cs typeface="Times New Roman" panose="02020603050405020304" pitchFamily="18" charset="0"/>
              </a:rPr>
              <a:t>Zara is a 22-year-old culinary student who enjoys cooking with music which makes her mood calm and focused.</a:t>
            </a:r>
            <a:r>
              <a:rPr lang="en-US">
                <a:effectLst/>
                <a:latin typeface="Tw Cen MT" panose="020B0602020104020603" pitchFamily="34" charset="77"/>
              </a:rPr>
              <a:t> </a:t>
            </a:r>
            <a:endParaRPr lang="en-US">
              <a:latin typeface="Tw Cen MT" panose="020B0602020104020603" pitchFamily="34" charset="77"/>
            </a:endParaRPr>
          </a:p>
        </p:txBody>
      </p:sp>
      <p:sp>
        <p:nvSpPr>
          <p:cNvPr id="20" name="TextBox 19">
            <a:extLst>
              <a:ext uri="{FF2B5EF4-FFF2-40B4-BE49-F238E27FC236}">
                <a16:creationId xmlns:a16="http://schemas.microsoft.com/office/drawing/2014/main" id="{940A4E66-6AEA-6587-E30E-411C64BB95C8}"/>
              </a:ext>
            </a:extLst>
          </p:cNvPr>
          <p:cNvSpPr txBox="1"/>
          <p:nvPr/>
        </p:nvSpPr>
        <p:spPr>
          <a:xfrm>
            <a:off x="4338432" y="2141551"/>
            <a:ext cx="7402664" cy="1477328"/>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sz="1800">
                <a:effectLst/>
                <a:latin typeface="Tw Cen MT"/>
                <a:ea typeface="Aptos" panose="020B0004020202020204" pitchFamily="34" charset="0"/>
                <a:cs typeface="Times New Roman"/>
              </a:rPr>
              <a:t>Zara seeks music that matches the energy of her cooking sessions</a:t>
            </a:r>
            <a:r>
              <a:rPr lang="en-US">
                <a:latin typeface="Tw Cen MT"/>
              </a:rPr>
              <a:t> </a:t>
            </a:r>
            <a:endParaRPr lang="en-US">
              <a:latin typeface="Tw Cen MT" panose="020B0602020104020603" pitchFamily="34" charset="77"/>
            </a:endParaRPr>
          </a:p>
          <a:p>
            <a:r>
              <a:rPr lang="en-US">
                <a:ea typeface="+mn-lt"/>
                <a:cs typeface="+mn-lt"/>
              </a:rPr>
              <a:t>Zara enjoys music that keeps her kitchen lively and her mind sharp while she cooks. She also likes songs that go well with the different kinds of food she makes, making her cooking feel more special.</a:t>
            </a:r>
            <a:endParaRPr lang="en-US"/>
          </a:p>
        </p:txBody>
      </p:sp>
      <p:sp>
        <p:nvSpPr>
          <p:cNvPr id="21" name="TextBox 20">
            <a:extLst>
              <a:ext uri="{FF2B5EF4-FFF2-40B4-BE49-F238E27FC236}">
                <a16:creationId xmlns:a16="http://schemas.microsoft.com/office/drawing/2014/main" id="{5DCD7789-AF20-2C37-9046-21EFBA6C90F1}"/>
              </a:ext>
            </a:extLst>
          </p:cNvPr>
          <p:cNvSpPr txBox="1"/>
          <p:nvPr/>
        </p:nvSpPr>
        <p:spPr>
          <a:xfrm>
            <a:off x="4338431" y="3875614"/>
            <a:ext cx="7402664" cy="646331"/>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sz="1800">
                <a:effectLst/>
                <a:latin typeface="Tw Cen MT" panose="020B0602020104020603" pitchFamily="34" charset="77"/>
                <a:ea typeface="Aptos" panose="020B0004020202020204" pitchFamily="34" charset="0"/>
                <a:cs typeface="Times New Roman" panose="02020603050405020304" pitchFamily="18" charset="0"/>
              </a:rPr>
              <a:t>Upbeat Latin for cooking, classical for baking.</a:t>
            </a:r>
            <a:r>
              <a:rPr lang="en-US">
                <a:effectLst/>
                <a:latin typeface="Tw Cen MT" panose="020B0602020104020603" pitchFamily="34" charset="77"/>
              </a:rPr>
              <a:t> </a:t>
            </a:r>
            <a:endParaRPr lang="en-US">
              <a:latin typeface="Tw Cen MT" panose="020B0602020104020603" pitchFamily="34" charset="77"/>
            </a:endParaRPr>
          </a:p>
        </p:txBody>
      </p:sp>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
        <p:nvSpPr>
          <p:cNvPr id="4" name="TextBox 3">
            <a:extLst>
              <a:ext uri="{FF2B5EF4-FFF2-40B4-BE49-F238E27FC236}">
                <a16:creationId xmlns:a16="http://schemas.microsoft.com/office/drawing/2014/main" id="{3AAB199A-5D34-A9D6-5881-B8E8FE171DBB}"/>
              </a:ext>
            </a:extLst>
          </p:cNvPr>
          <p:cNvSpPr txBox="1"/>
          <p:nvPr/>
        </p:nvSpPr>
        <p:spPr>
          <a:xfrm>
            <a:off x="4338431" y="4689456"/>
            <a:ext cx="7402664" cy="646331"/>
          </a:xfrm>
          <a:prstGeom prst="rect">
            <a:avLst/>
          </a:prstGeom>
          <a:noFill/>
        </p:spPr>
        <p:txBody>
          <a:bodyPr wrap="square" lIns="91440" tIns="45720" rIns="91440" bIns="45720" rtlCol="0" anchor="t">
            <a:spAutoFit/>
          </a:bodyPr>
          <a:lstStyle/>
          <a:p>
            <a:r>
              <a:rPr lang="en-US" b="1"/>
              <a:t>Interests:</a:t>
            </a:r>
            <a:endParaRPr lang="en-US" b="1" i="0">
              <a:solidFill>
                <a:srgbClr val="0D0D0D"/>
              </a:solidFill>
              <a:effectLst/>
              <a:latin typeface="Söhne"/>
            </a:endParaRPr>
          </a:p>
          <a:p>
            <a:pPr marL="0" marR="0">
              <a:spcBef>
                <a:spcPts val="0"/>
              </a:spcBef>
              <a:spcAft>
                <a:spcPts val="0"/>
              </a:spcAft>
            </a:pPr>
            <a:r>
              <a:rPr lang="en-US" sz="1800">
                <a:effectLst/>
                <a:latin typeface="Tw Cen MT" panose="020B0602020104020603" pitchFamily="34" charset="77"/>
                <a:ea typeface="Aptos" panose="020B0004020202020204" pitchFamily="34" charset="0"/>
                <a:cs typeface="Times New Roman" panose="02020603050405020304" pitchFamily="18" charset="0"/>
              </a:rPr>
              <a:t>World cuisines, food blogging, and cooking shows.</a:t>
            </a:r>
            <a:r>
              <a:rPr lang="en-US">
                <a:effectLst/>
                <a:latin typeface="Tw Cen MT" panose="020B0602020104020603" pitchFamily="34" charset="77"/>
              </a:rPr>
              <a:t> </a:t>
            </a:r>
            <a:endParaRPr lang="en-US" sz="1800" kern="100">
              <a:effectLst/>
              <a:latin typeface="Tw Cen MT" panose="020B0602020104020603" pitchFamily="34" charset="77"/>
              <a:ea typeface="Aptos" panose="020B0004020202020204" pitchFamily="34" charset="0"/>
              <a:cs typeface="Times New Roman" panose="02020603050405020304" pitchFamily="18" charset="0"/>
            </a:endParaRPr>
          </a:p>
        </p:txBody>
      </p:sp>
      <p:pic>
        <p:nvPicPr>
          <p:cNvPr id="5124" name="Picture 4" descr="9 Female Louisiana Chefs We Adore ...">
            <a:extLst>
              <a:ext uri="{FF2B5EF4-FFF2-40B4-BE49-F238E27FC236}">
                <a16:creationId xmlns:a16="http://schemas.microsoft.com/office/drawing/2014/main" id="{0650E472-6625-D1F6-B4CD-3E9FD0812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815656"/>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A1ADBB-C878-5DF2-CEA2-F37E999DF276}"/>
              </a:ext>
            </a:extLst>
          </p:cNvPr>
          <p:cNvSpPr txBox="1"/>
          <p:nvPr/>
        </p:nvSpPr>
        <p:spPr>
          <a:xfrm>
            <a:off x="765313" y="331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a:solidFill>
                  <a:srgbClr val="FFFFFF"/>
                </a:solidFill>
                <a:latin typeface="Tw Cen MT Condensed"/>
              </a:rPr>
              <a:t>PERSONA 5</a:t>
            </a:r>
            <a:endParaRPr lang="en-US" sz="5000">
              <a:latin typeface="Tw Cen MT Condensed"/>
            </a:endParaRPr>
          </a:p>
        </p:txBody>
      </p:sp>
    </p:spTree>
    <p:extLst>
      <p:ext uri="{BB962C8B-B14F-4D97-AF65-F5344CB8AC3E}">
        <p14:creationId xmlns:p14="http://schemas.microsoft.com/office/powerpoint/2010/main" val="213663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MINIMAL VIABLE PRODUCT(MVP)</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4D15D6E1-E5EC-680B-487F-49EBCB9912F3}"/>
              </a:ext>
            </a:extLst>
          </p:cNvPr>
          <p:cNvSpPr>
            <a:spLocks noGrp="1"/>
          </p:cNvSpPr>
          <p:nvPr>
            <p:ph type="dt" sz="half" idx="10"/>
          </p:nvPr>
        </p:nvSpPr>
        <p:spPr>
          <a:xfrm rot="10800000" flipV="1">
            <a:off x="1357313" y="6410325"/>
            <a:ext cx="10255250" cy="447675"/>
          </a:xfrm>
        </p:spPr>
        <p:txBody>
          <a:bodyPr/>
          <a:lstStyle/>
          <a:p>
            <a:endParaRPr lang="en-US" sz="1100">
              <a:solidFill>
                <a:schemeClr val="tx1">
                  <a:lumMod val="95000"/>
                  <a:lumOff val="5000"/>
                </a:schemeClr>
              </a:solidFill>
              <a:highlight>
                <a:srgbClr val="58A67E"/>
              </a:highlight>
            </a:endParaRPr>
          </a:p>
        </p:txBody>
      </p:sp>
      <p:sp>
        <p:nvSpPr>
          <p:cNvPr id="5" name="Slide Number Placeholder 2">
            <a:extLst>
              <a:ext uri="{FF2B5EF4-FFF2-40B4-BE49-F238E27FC236}">
                <a16:creationId xmlns:a16="http://schemas.microsoft.com/office/drawing/2014/main" id="{DB33AAF7-02CA-579B-2611-C276053E7E9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16</a:t>
            </a:fld>
            <a:endParaRPr lang="en-GB"/>
          </a:p>
        </p:txBody>
      </p:sp>
    </p:spTree>
    <p:extLst>
      <p:ext uri="{BB962C8B-B14F-4D97-AF65-F5344CB8AC3E}">
        <p14:creationId xmlns:p14="http://schemas.microsoft.com/office/powerpoint/2010/main" val="257341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DD8933-C782-E447-39BA-3B2529AC632C}"/>
              </a:ext>
            </a:extLst>
          </p:cNvPr>
          <p:cNvSpPr>
            <a:spLocks noGrp="1"/>
          </p:cNvSpPr>
          <p:nvPr>
            <p:ph type="ftr" sz="quarter" idx="11"/>
          </p:nvPr>
        </p:nvSpPr>
        <p:spPr/>
        <p:txBody>
          <a:bodyPr/>
          <a:lstStyle/>
          <a:p>
            <a:r>
              <a:rPr lang="en-US" err="1">
                <a:solidFill>
                  <a:schemeClr val="bg1"/>
                </a:solidFill>
              </a:rPr>
              <a:t>moossphere</a:t>
            </a:r>
            <a:endParaRPr lang="en-US" err="1"/>
          </a:p>
        </p:txBody>
      </p:sp>
      <p:sp>
        <p:nvSpPr>
          <p:cNvPr id="8" name="Slide Number Placeholder 7">
            <a:extLst>
              <a:ext uri="{FF2B5EF4-FFF2-40B4-BE49-F238E27FC236}">
                <a16:creationId xmlns:a16="http://schemas.microsoft.com/office/drawing/2014/main" id="{01E960B7-ABD7-7C4F-419D-76E00A443E12}"/>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t>17</a:t>
            </a:fld>
            <a:endParaRPr lang="en-US"/>
          </a:p>
        </p:txBody>
      </p:sp>
      <p:sp>
        <p:nvSpPr>
          <p:cNvPr id="10" name="TextBox 9">
            <a:extLst>
              <a:ext uri="{FF2B5EF4-FFF2-40B4-BE49-F238E27FC236}">
                <a16:creationId xmlns:a16="http://schemas.microsoft.com/office/drawing/2014/main" id="{CECE759A-1A02-61D9-2FA5-DD3B1B0F77EA}"/>
              </a:ext>
            </a:extLst>
          </p:cNvPr>
          <p:cNvSpPr txBox="1"/>
          <p:nvPr/>
        </p:nvSpPr>
        <p:spPr>
          <a:xfrm>
            <a:off x="882944" y="847917"/>
            <a:ext cx="80606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MINIMUM VIABLE PRODUCT</a:t>
            </a:r>
          </a:p>
        </p:txBody>
      </p:sp>
      <p:graphicFrame>
        <p:nvGraphicFramePr>
          <p:cNvPr id="22" name="TextBox 8">
            <a:extLst>
              <a:ext uri="{FF2B5EF4-FFF2-40B4-BE49-F238E27FC236}">
                <a16:creationId xmlns:a16="http://schemas.microsoft.com/office/drawing/2014/main" id="{05579FF5-9E8A-7761-5624-999CD596EF73}"/>
              </a:ext>
            </a:extLst>
          </p:cNvPr>
          <p:cNvGraphicFramePr/>
          <p:nvPr/>
        </p:nvGraphicFramePr>
        <p:xfrm>
          <a:off x="881270" y="1866901"/>
          <a:ext cx="10752482"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44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2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vert="horz" lIns="91440" tIns="45720" rIns="91440" bIns="45720" rtlCol="0" anchor="ctr">
            <a:normAutofit/>
          </a:bodyPr>
          <a:lstStyle/>
          <a:p>
            <a:pPr>
              <a:spcAft>
                <a:spcPts val="600"/>
              </a:spcAft>
            </a:pPr>
            <a:r>
              <a:rPr lang="en-US"/>
              <a:t>Monday, February 1, 20XX</a:t>
            </a:r>
          </a:p>
        </p:txBody>
      </p: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Picture 2" descr="A diagram of a server&#10;&#10;Description automatically generated">
            <a:extLst>
              <a:ext uri="{FF2B5EF4-FFF2-40B4-BE49-F238E27FC236}">
                <a16:creationId xmlns:a16="http://schemas.microsoft.com/office/drawing/2014/main" id="{F65DDE48-5E66-8F28-A235-387E54C68A3A}"/>
              </a:ext>
            </a:extLst>
          </p:cNvPr>
          <p:cNvPicPr>
            <a:picLocks noChangeAspect="1"/>
          </p:cNvPicPr>
          <p:nvPr/>
        </p:nvPicPr>
        <p:blipFill>
          <a:blip r:embed="rId2"/>
          <a:stretch>
            <a:fillRect/>
          </a:stretch>
        </p:blipFill>
        <p:spPr>
          <a:xfrm>
            <a:off x="4969" y="811697"/>
            <a:ext cx="12198628" cy="6046305"/>
          </a:xfrm>
          <a:prstGeom prst="rect">
            <a:avLst/>
          </a:prstGeom>
        </p:spPr>
      </p:pic>
      <p:sp>
        <p:nvSpPr>
          <p:cNvPr id="2" name="TextBox 1">
            <a:extLst>
              <a:ext uri="{FF2B5EF4-FFF2-40B4-BE49-F238E27FC236}">
                <a16:creationId xmlns:a16="http://schemas.microsoft.com/office/drawing/2014/main" id="{5BC84574-FC24-86ED-A9B5-AE7D5C8BE7E1}"/>
              </a:ext>
            </a:extLst>
          </p:cNvPr>
          <p:cNvSpPr txBox="1"/>
          <p:nvPr/>
        </p:nvSpPr>
        <p:spPr>
          <a:xfrm>
            <a:off x="3915632" y="106369"/>
            <a:ext cx="36642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MVP DIAGRAM</a:t>
            </a:r>
          </a:p>
        </p:txBody>
      </p:sp>
    </p:spTree>
    <p:extLst>
      <p:ext uri="{BB962C8B-B14F-4D97-AF65-F5344CB8AC3E}">
        <p14:creationId xmlns:p14="http://schemas.microsoft.com/office/powerpoint/2010/main" val="123667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1F25FF9-0739-34F6-1EAB-F8ECC5C116C2}"/>
              </a:ext>
            </a:extLst>
          </p:cNvPr>
          <p:cNvSpPr>
            <a:spLocks noGrp="1"/>
          </p:cNvSpPr>
          <p:nvPr>
            <p:ph type="dt" sz="half" idx="4294967295"/>
          </p:nvPr>
        </p:nvSpPr>
        <p:spPr>
          <a:xfrm>
            <a:off x="8488363" y="6410325"/>
            <a:ext cx="3703637" cy="447675"/>
          </a:xfrm>
        </p:spPr>
        <p:txBody>
          <a:bodyPr/>
          <a:lstStyle/>
          <a:p>
            <a:r>
              <a:rPr lang="en-US"/>
              <a:t>Monday, February 1, 20XX</a:t>
            </a:r>
          </a:p>
        </p:txBody>
      </p:sp>
      <p:sp>
        <p:nvSpPr>
          <p:cNvPr id="8" name="Slide Number Placeholder 7">
            <a:extLst>
              <a:ext uri="{FF2B5EF4-FFF2-40B4-BE49-F238E27FC236}">
                <a16:creationId xmlns:a16="http://schemas.microsoft.com/office/drawing/2014/main" id="{BE29AD0A-3383-F444-ADCA-BC13E8383276}"/>
              </a:ext>
            </a:extLst>
          </p:cNvPr>
          <p:cNvSpPr>
            <a:spLocks noGrp="1"/>
          </p:cNvSpPr>
          <p:nvPr>
            <p:ph type="sldNum" sz="quarter" idx="4294967295"/>
          </p:nvPr>
        </p:nvSpPr>
        <p:spPr>
          <a:xfrm>
            <a:off x="11637894" y="6410324"/>
            <a:ext cx="438150" cy="447675"/>
          </a:xfrm>
        </p:spPr>
        <p:txBody>
          <a:bodyPr/>
          <a:lstStyle/>
          <a:p>
            <a:fld id="{C01389E6-C847-4AD0-B56D-D205B2EAB1EE}" type="slidenum">
              <a:rPr lang="en-US" smtClean="0"/>
              <a:t>19</a:t>
            </a:fld>
            <a:endParaRPr lang="en-US"/>
          </a:p>
        </p:txBody>
      </p:sp>
      <p:pic>
        <p:nvPicPr>
          <p:cNvPr id="3" name="Picture 2" descr="A screenshot of a computer screen&#10;&#10;Description automatically generated">
            <a:extLst>
              <a:ext uri="{FF2B5EF4-FFF2-40B4-BE49-F238E27FC236}">
                <a16:creationId xmlns:a16="http://schemas.microsoft.com/office/drawing/2014/main" id="{82800CD6-E7F9-D41E-E924-F305605854D6}"/>
              </a:ext>
            </a:extLst>
          </p:cNvPr>
          <p:cNvPicPr>
            <a:picLocks noChangeAspect="1"/>
          </p:cNvPicPr>
          <p:nvPr/>
        </p:nvPicPr>
        <p:blipFill rotWithShape="1">
          <a:blip r:embed="rId2"/>
          <a:srcRect l="10903" t="8915" r="12368" b="13824"/>
          <a:stretch/>
        </p:blipFill>
        <p:spPr>
          <a:xfrm>
            <a:off x="596348" y="8283"/>
            <a:ext cx="10798611" cy="6849726"/>
          </a:xfrm>
          <a:prstGeom prst="rect">
            <a:avLst/>
          </a:prstGeom>
        </p:spPr>
      </p:pic>
    </p:spTree>
    <p:extLst>
      <p:ext uri="{BB962C8B-B14F-4D97-AF65-F5344CB8AC3E}">
        <p14:creationId xmlns:p14="http://schemas.microsoft.com/office/powerpoint/2010/main" val="290078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Agenda</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699764" y="448074"/>
            <a:ext cx="3441700" cy="5790066"/>
          </a:xfrm>
        </p:spPr>
        <p:txBody>
          <a:bodyPr vert="horz" lIns="45720" tIns="45720" rIns="45720" bIns="45720" rtlCol="0" anchor="ctr">
            <a:noAutofit/>
          </a:bodyPr>
          <a:lstStyle/>
          <a:p>
            <a:pPr marL="285750" indent="-285750">
              <a:buFont typeface="Arial" panose="020B0604020202020204" pitchFamily="34" charset="0"/>
              <a:buChar char="•"/>
            </a:pPr>
            <a:r>
              <a:rPr lang="en-US" sz="1200"/>
              <a:t>Team Member Roles and Responsibilities</a:t>
            </a:r>
          </a:p>
          <a:p>
            <a:pPr marL="285750" indent="-285750">
              <a:buFont typeface="Arial" panose="020B0604020202020204" pitchFamily="34" charset="0"/>
              <a:buChar char="•"/>
            </a:pPr>
            <a:r>
              <a:rPr lang="en-US" sz="1200"/>
              <a:t>Improvements made from Professor Feedback</a:t>
            </a:r>
          </a:p>
          <a:p>
            <a:pPr marL="285750" indent="-285750">
              <a:buFont typeface="Arial" panose="020B0604020202020204" pitchFamily="34" charset="0"/>
              <a:buChar char="•"/>
            </a:pPr>
            <a:r>
              <a:rPr lang="en-US" sz="1200"/>
              <a:t>Project Description</a:t>
            </a:r>
          </a:p>
          <a:p>
            <a:pPr marL="285750" indent="-285750">
              <a:buFont typeface="Arial" panose="020B0604020202020204" pitchFamily="34" charset="0"/>
              <a:buChar char="•"/>
            </a:pPr>
            <a:r>
              <a:rPr lang="en-US" sz="1200"/>
              <a:t>Team-Work Agreement</a:t>
            </a:r>
          </a:p>
          <a:p>
            <a:pPr marL="285750" indent="-285750">
              <a:buFont typeface="Arial" panose="020B0604020202020204" pitchFamily="34" charset="0"/>
              <a:buChar char="•"/>
            </a:pPr>
            <a:r>
              <a:rPr lang="en-US" sz="1200"/>
              <a:t>Personas</a:t>
            </a:r>
          </a:p>
          <a:p>
            <a:pPr marL="285750" indent="-285750">
              <a:buFont typeface="Arial" panose="020B0604020202020204" pitchFamily="34" charset="0"/>
              <a:buChar char="•"/>
            </a:pPr>
            <a:r>
              <a:rPr lang="en-US" sz="1200"/>
              <a:t>MVP</a:t>
            </a:r>
          </a:p>
          <a:p>
            <a:pPr marL="285750" indent="-285750">
              <a:buFont typeface="Arial" panose="020B0604020202020204" pitchFamily="34" charset="0"/>
              <a:buChar char="•"/>
            </a:pPr>
            <a:r>
              <a:rPr lang="en-US" sz="1200"/>
              <a:t>Technologies</a:t>
            </a:r>
          </a:p>
          <a:p>
            <a:pPr marL="285750" indent="-285750">
              <a:buFont typeface="Arial" panose="020B0604020202020204" pitchFamily="34" charset="0"/>
              <a:buChar char="•"/>
            </a:pPr>
            <a:r>
              <a:rPr lang="en-US" sz="1200"/>
              <a:t>Algorithms</a:t>
            </a:r>
          </a:p>
          <a:p>
            <a:pPr marL="285750" indent="-285750">
              <a:buFont typeface="Arial" panose="020B0604020202020204" pitchFamily="34" charset="0"/>
              <a:buChar char="•"/>
            </a:pPr>
            <a:r>
              <a:rPr lang="en-US" sz="1200"/>
              <a:t>Diagrams</a:t>
            </a:r>
          </a:p>
          <a:p>
            <a:pPr marL="285750" indent="-285750">
              <a:buFont typeface="Arial" panose="020B0604020202020204" pitchFamily="34" charset="0"/>
              <a:buChar char="•"/>
            </a:pPr>
            <a:r>
              <a:rPr lang="en-US" sz="1200">
                <a:ea typeface="+mn-lt"/>
                <a:cs typeface="+mn-lt"/>
              </a:rPr>
              <a:t>Sprint 3 Recap</a:t>
            </a:r>
          </a:p>
          <a:p>
            <a:pPr marL="285750" indent="-285750">
              <a:buFont typeface="Arial" panose="020B0604020202020204" pitchFamily="34" charset="0"/>
              <a:buChar char="•"/>
            </a:pPr>
            <a:r>
              <a:rPr lang="en-US" sz="1200"/>
              <a:t>Product Backlog </a:t>
            </a:r>
          </a:p>
          <a:p>
            <a:pPr marL="285750" indent="-285750">
              <a:buFont typeface="Arial" panose="020B0604020202020204" pitchFamily="34" charset="0"/>
              <a:buChar char="•"/>
            </a:pPr>
            <a:r>
              <a:rPr lang="en-US" sz="1200"/>
              <a:t>Sprint Summary (Sprint 2 + Sprint 3)</a:t>
            </a:r>
          </a:p>
          <a:p>
            <a:pPr marL="285750" indent="-285750">
              <a:buFont typeface="Arial" panose="020B0604020202020204" pitchFamily="34" charset="0"/>
              <a:buChar char="•"/>
            </a:pPr>
            <a:r>
              <a:rPr lang="en-US" sz="1200">
                <a:ea typeface="+mn-lt"/>
                <a:cs typeface="+mn-lt"/>
              </a:rPr>
              <a:t>Sprint 4 Backlog</a:t>
            </a:r>
          </a:p>
          <a:p>
            <a:pPr marL="285750" indent="-285750">
              <a:buFont typeface="Arial" panose="020B0604020202020204" pitchFamily="34" charset="0"/>
              <a:buChar char="•"/>
            </a:pPr>
            <a:r>
              <a:rPr lang="en-US" sz="1200"/>
              <a:t>Metrics</a:t>
            </a:r>
          </a:p>
          <a:p>
            <a:pPr marL="285750" indent="-285750">
              <a:buFont typeface="Arial" panose="020B0604020202020204" pitchFamily="34" charset="0"/>
              <a:buChar char="•"/>
            </a:pPr>
            <a:r>
              <a:rPr lang="en-US" sz="1200"/>
              <a:t>Retrospective</a:t>
            </a:r>
          </a:p>
          <a:p>
            <a:pPr marL="285750" indent="-285750">
              <a:buFont typeface="Arial" panose="020B0604020202020204" pitchFamily="34" charset="0"/>
              <a:buChar char="•"/>
            </a:pPr>
            <a:r>
              <a:rPr lang="en-US" sz="1200"/>
              <a:t>Project Demo - Sprint 4 (current sprint)</a:t>
            </a:r>
          </a:p>
          <a:p>
            <a:pPr marL="285750" indent="-285750">
              <a:buFont typeface="Arial" panose="020B0604020202020204" pitchFamily="34" charset="0"/>
              <a:buChar char="•"/>
            </a:pPr>
            <a:r>
              <a:rPr lang="en-US" sz="1200"/>
              <a:t>GitHub link</a:t>
            </a:r>
          </a:p>
          <a:p>
            <a:pPr marL="285750" indent="-285750">
              <a:buFont typeface="Arial" panose="020B0604020202020204" pitchFamily="34" charset="0"/>
              <a:buChar char="•"/>
            </a:pPr>
            <a:r>
              <a:rPr lang="en-US" sz="1200"/>
              <a:t>Live Application Demo</a:t>
            </a:r>
            <a:endParaRPr lang="en-US" sz="1200" b="0" i="0" u="none" strike="noStrike">
              <a:solidFill>
                <a:srgbClr val="000000"/>
              </a:solidFill>
              <a:effectLst/>
              <a:latin typeface="Tw Cen MT"/>
            </a:endParaRP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5" b="5"/>
          <a:stretch/>
        </p:blipFill>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 b="5"/>
          <a:stretch/>
        </p:blipFill>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5" b="5"/>
          <a:stretch/>
        </p:blipFill>
        <p:spPr/>
      </p:pic>
      <p:sp>
        <p:nvSpPr>
          <p:cNvPr id="6" name="Slide Number Placeholder 2">
            <a:extLst>
              <a:ext uri="{FF2B5EF4-FFF2-40B4-BE49-F238E27FC236}">
                <a16:creationId xmlns:a16="http://schemas.microsoft.com/office/drawing/2014/main" id="{4F0A2BFE-4F88-FB00-AB31-503CA3556DB7}"/>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2</a:t>
            </a:fld>
            <a:endParaRPr lang="en-GB"/>
          </a:p>
        </p:txBody>
      </p:sp>
    </p:spTree>
    <p:extLst>
      <p:ext uri="{BB962C8B-B14F-4D97-AF65-F5344CB8AC3E}">
        <p14:creationId xmlns:p14="http://schemas.microsoft.com/office/powerpoint/2010/main" val="7389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fad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TECHNOLOGIES</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r>
              <a:rPr lang="en-US"/>
              <a:t>20</a:t>
            </a:r>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E08C528B-8B3E-E924-7901-D1F30130470E}"/>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25183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424-DC9F-8E75-5699-D110C59AD59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72FA8E-3673-D2A9-263D-69B7C5DBCD5E}"/>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Technologies</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14" name="Footer Placeholder 13">
            <a:extLst>
              <a:ext uri="{FF2B5EF4-FFF2-40B4-BE49-F238E27FC236}">
                <a16:creationId xmlns:a16="http://schemas.microsoft.com/office/drawing/2014/main" id="{2F6896A5-0E29-C622-1D71-2305FBBA0884}"/>
              </a:ext>
            </a:extLst>
          </p:cNvPr>
          <p:cNvSpPr>
            <a:spLocks noGrp="1"/>
          </p:cNvSpPr>
          <p:nvPr>
            <p:ph type="ftr" sz="quarter" idx="11"/>
          </p:nvPr>
        </p:nvSpPr>
        <p:spPr/>
        <p:txBody>
          <a:bodyPr/>
          <a:lstStyle/>
          <a:p>
            <a:r>
              <a:rPr lang="en-US"/>
              <a:t>MoodSphere</a:t>
            </a:r>
          </a:p>
        </p:txBody>
      </p:sp>
      <p:sp>
        <p:nvSpPr>
          <p:cNvPr id="7" name="Slide Number Placeholder 6">
            <a:extLst>
              <a:ext uri="{FF2B5EF4-FFF2-40B4-BE49-F238E27FC236}">
                <a16:creationId xmlns:a16="http://schemas.microsoft.com/office/drawing/2014/main" id="{5DA2490E-21DB-69D4-EF92-036DA92D1D40}"/>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pPr/>
              <a:t>21</a:t>
            </a:fld>
            <a:endParaRPr lang="en-US"/>
          </a:p>
        </p:txBody>
      </p:sp>
      <p:pic>
        <p:nvPicPr>
          <p:cNvPr id="20" name="Picture 19" descr="A yellow and white logo&#10;&#10;Description automatically generated">
            <a:extLst>
              <a:ext uri="{FF2B5EF4-FFF2-40B4-BE49-F238E27FC236}">
                <a16:creationId xmlns:a16="http://schemas.microsoft.com/office/drawing/2014/main" id="{F1CCC778-215B-089A-B093-35A56D338664}"/>
              </a:ext>
            </a:extLst>
          </p:cNvPr>
          <p:cNvPicPr>
            <a:picLocks noChangeAspect="1"/>
          </p:cNvPicPr>
          <p:nvPr/>
        </p:nvPicPr>
        <p:blipFill>
          <a:blip r:embed="rId2"/>
          <a:stretch>
            <a:fillRect/>
          </a:stretch>
        </p:blipFill>
        <p:spPr>
          <a:xfrm>
            <a:off x="1481613" y="4350249"/>
            <a:ext cx="1674158" cy="1651747"/>
          </a:xfrm>
          <a:prstGeom prst="rect">
            <a:avLst/>
          </a:prstGeom>
        </p:spPr>
      </p:pic>
      <p:pic>
        <p:nvPicPr>
          <p:cNvPr id="21" name="Picture 20" descr="A blue and white logo&#10;&#10;Description automatically generated">
            <a:extLst>
              <a:ext uri="{FF2B5EF4-FFF2-40B4-BE49-F238E27FC236}">
                <a16:creationId xmlns:a16="http://schemas.microsoft.com/office/drawing/2014/main" id="{B956CC28-F194-1B24-F79D-1F34AB2C72F7}"/>
              </a:ext>
            </a:extLst>
          </p:cNvPr>
          <p:cNvPicPr>
            <a:picLocks noChangeAspect="1"/>
          </p:cNvPicPr>
          <p:nvPr/>
        </p:nvPicPr>
        <p:blipFill>
          <a:blip r:embed="rId3"/>
          <a:stretch>
            <a:fillRect/>
          </a:stretch>
        </p:blipFill>
        <p:spPr>
          <a:xfrm>
            <a:off x="4193436" y="4226982"/>
            <a:ext cx="1815353" cy="1792942"/>
          </a:xfrm>
          <a:prstGeom prst="rect">
            <a:avLst/>
          </a:prstGeom>
        </p:spPr>
      </p:pic>
      <p:pic>
        <p:nvPicPr>
          <p:cNvPr id="22" name="Picture 21" descr="A blue and black symbol&#10;&#10;Description automatically generated">
            <a:extLst>
              <a:ext uri="{FF2B5EF4-FFF2-40B4-BE49-F238E27FC236}">
                <a16:creationId xmlns:a16="http://schemas.microsoft.com/office/drawing/2014/main" id="{56BEE1A6-D7CD-0B32-63DA-336737BDB674}"/>
              </a:ext>
            </a:extLst>
          </p:cNvPr>
          <p:cNvPicPr>
            <a:picLocks noChangeAspect="1"/>
          </p:cNvPicPr>
          <p:nvPr/>
        </p:nvPicPr>
        <p:blipFill>
          <a:blip r:embed="rId4"/>
          <a:stretch>
            <a:fillRect/>
          </a:stretch>
        </p:blipFill>
        <p:spPr>
          <a:xfrm>
            <a:off x="4123765" y="1932214"/>
            <a:ext cx="1905000" cy="1905000"/>
          </a:xfrm>
          <a:prstGeom prst="rect">
            <a:avLst/>
          </a:prstGeom>
        </p:spPr>
      </p:pic>
      <p:pic>
        <p:nvPicPr>
          <p:cNvPr id="23" name="Picture 22" descr="A yellow and orange folded paper&#10;&#10;Description automatically generated">
            <a:extLst>
              <a:ext uri="{FF2B5EF4-FFF2-40B4-BE49-F238E27FC236}">
                <a16:creationId xmlns:a16="http://schemas.microsoft.com/office/drawing/2014/main" id="{ECF2DC1D-9068-1CD6-3A22-0A50CF47E289}"/>
              </a:ext>
            </a:extLst>
          </p:cNvPr>
          <p:cNvPicPr>
            <a:picLocks noChangeAspect="1"/>
          </p:cNvPicPr>
          <p:nvPr/>
        </p:nvPicPr>
        <p:blipFill>
          <a:blip r:embed="rId5"/>
          <a:stretch>
            <a:fillRect/>
          </a:stretch>
        </p:blipFill>
        <p:spPr>
          <a:xfrm>
            <a:off x="6958853" y="2089095"/>
            <a:ext cx="1371600" cy="1450041"/>
          </a:xfrm>
          <a:prstGeom prst="rect">
            <a:avLst/>
          </a:prstGeom>
        </p:spPr>
      </p:pic>
      <p:pic>
        <p:nvPicPr>
          <p:cNvPr id="24" name="Picture 23" descr="A blue and yellow snake logo&#10;&#10;Description automatically generated">
            <a:extLst>
              <a:ext uri="{FF2B5EF4-FFF2-40B4-BE49-F238E27FC236}">
                <a16:creationId xmlns:a16="http://schemas.microsoft.com/office/drawing/2014/main" id="{9686E594-0971-F452-FD43-C62D40D170C8}"/>
              </a:ext>
            </a:extLst>
          </p:cNvPr>
          <p:cNvPicPr>
            <a:picLocks noChangeAspect="1"/>
          </p:cNvPicPr>
          <p:nvPr/>
        </p:nvPicPr>
        <p:blipFill>
          <a:blip r:embed="rId6"/>
          <a:stretch>
            <a:fillRect/>
          </a:stretch>
        </p:blipFill>
        <p:spPr>
          <a:xfrm>
            <a:off x="9233648" y="2033065"/>
            <a:ext cx="1472452" cy="1539689"/>
          </a:xfrm>
          <a:prstGeom prst="rect">
            <a:avLst/>
          </a:prstGeom>
        </p:spPr>
      </p:pic>
      <p:pic>
        <p:nvPicPr>
          <p:cNvPr id="25" name="Picture 24" descr="A blue diamond with black background&#10;&#10;Description automatically generated">
            <a:extLst>
              <a:ext uri="{FF2B5EF4-FFF2-40B4-BE49-F238E27FC236}">
                <a16:creationId xmlns:a16="http://schemas.microsoft.com/office/drawing/2014/main" id="{ED3D95FF-BD7C-83B7-2B7A-1469AA1B02AD}"/>
              </a:ext>
            </a:extLst>
          </p:cNvPr>
          <p:cNvPicPr>
            <a:picLocks noChangeAspect="1"/>
          </p:cNvPicPr>
          <p:nvPr/>
        </p:nvPicPr>
        <p:blipFill>
          <a:blip r:embed="rId7"/>
          <a:stretch>
            <a:fillRect/>
          </a:stretch>
        </p:blipFill>
        <p:spPr>
          <a:xfrm>
            <a:off x="9314525" y="4350248"/>
            <a:ext cx="1371600" cy="1394011"/>
          </a:xfrm>
          <a:prstGeom prst="rect">
            <a:avLst/>
          </a:prstGeom>
        </p:spPr>
      </p:pic>
      <p:pic>
        <p:nvPicPr>
          <p:cNvPr id="26" name="Picture 25" descr="A yellow and orange cubes&#10;&#10;Description automatically generated">
            <a:extLst>
              <a:ext uri="{FF2B5EF4-FFF2-40B4-BE49-F238E27FC236}">
                <a16:creationId xmlns:a16="http://schemas.microsoft.com/office/drawing/2014/main" id="{E2F0E07D-080D-5B75-0410-3B98FEB49FFF}"/>
              </a:ext>
            </a:extLst>
          </p:cNvPr>
          <p:cNvPicPr>
            <a:picLocks noChangeAspect="1"/>
          </p:cNvPicPr>
          <p:nvPr/>
        </p:nvPicPr>
        <p:blipFill>
          <a:blip r:embed="rId8"/>
          <a:stretch>
            <a:fillRect/>
          </a:stretch>
        </p:blipFill>
        <p:spPr>
          <a:xfrm>
            <a:off x="1573262" y="2035146"/>
            <a:ext cx="1553544" cy="1548656"/>
          </a:xfrm>
          <a:prstGeom prst="rect">
            <a:avLst/>
          </a:prstGeom>
        </p:spPr>
      </p:pic>
      <p:sp>
        <p:nvSpPr>
          <p:cNvPr id="28" name="TextBox 27">
            <a:extLst>
              <a:ext uri="{FF2B5EF4-FFF2-40B4-BE49-F238E27FC236}">
                <a16:creationId xmlns:a16="http://schemas.microsoft.com/office/drawing/2014/main" id="{9B107373-BAFF-A5BA-56F6-BE4903D44D65}"/>
              </a:ext>
            </a:extLst>
          </p:cNvPr>
          <p:cNvSpPr txBox="1"/>
          <p:nvPr/>
        </p:nvSpPr>
        <p:spPr>
          <a:xfrm>
            <a:off x="1420434" y="3682891"/>
            <a:ext cx="1565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TensorFlow</a:t>
            </a:r>
          </a:p>
        </p:txBody>
      </p:sp>
      <p:sp>
        <p:nvSpPr>
          <p:cNvPr id="29" name="TextBox 28">
            <a:extLst>
              <a:ext uri="{FF2B5EF4-FFF2-40B4-BE49-F238E27FC236}">
                <a16:creationId xmlns:a16="http://schemas.microsoft.com/office/drawing/2014/main" id="{E33FFAFC-885C-9431-EECC-029AE17BAFA4}"/>
              </a:ext>
            </a:extLst>
          </p:cNvPr>
          <p:cNvSpPr txBox="1"/>
          <p:nvPr/>
        </p:nvSpPr>
        <p:spPr>
          <a:xfrm>
            <a:off x="4522482" y="3701215"/>
            <a:ext cx="1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React</a:t>
            </a:r>
          </a:p>
        </p:txBody>
      </p:sp>
      <p:sp>
        <p:nvSpPr>
          <p:cNvPr id="30" name="TextBox 29">
            <a:extLst>
              <a:ext uri="{FF2B5EF4-FFF2-40B4-BE49-F238E27FC236}">
                <a16:creationId xmlns:a16="http://schemas.microsoft.com/office/drawing/2014/main" id="{61181E8A-20FD-C57F-0150-4E0B7E04C34C}"/>
              </a:ext>
            </a:extLst>
          </p:cNvPr>
          <p:cNvSpPr txBox="1"/>
          <p:nvPr/>
        </p:nvSpPr>
        <p:spPr>
          <a:xfrm>
            <a:off x="7112721" y="3702792"/>
            <a:ext cx="1048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Firebase</a:t>
            </a:r>
          </a:p>
        </p:txBody>
      </p:sp>
      <p:sp>
        <p:nvSpPr>
          <p:cNvPr id="31" name="TextBox 30">
            <a:extLst>
              <a:ext uri="{FF2B5EF4-FFF2-40B4-BE49-F238E27FC236}">
                <a16:creationId xmlns:a16="http://schemas.microsoft.com/office/drawing/2014/main" id="{6BAD920C-E569-7E3A-66AA-9C3B4C9152A7}"/>
              </a:ext>
            </a:extLst>
          </p:cNvPr>
          <p:cNvSpPr txBox="1"/>
          <p:nvPr/>
        </p:nvSpPr>
        <p:spPr>
          <a:xfrm>
            <a:off x="9385957" y="3698808"/>
            <a:ext cx="1170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sp>
        <p:nvSpPr>
          <p:cNvPr id="32" name="TextBox 31">
            <a:extLst>
              <a:ext uri="{FF2B5EF4-FFF2-40B4-BE49-F238E27FC236}">
                <a16:creationId xmlns:a16="http://schemas.microsoft.com/office/drawing/2014/main" id="{C247C9BF-121A-1630-4956-126A6AFD369C}"/>
              </a:ext>
            </a:extLst>
          </p:cNvPr>
          <p:cNvSpPr txBox="1"/>
          <p:nvPr/>
        </p:nvSpPr>
        <p:spPr>
          <a:xfrm>
            <a:off x="1791157" y="5953756"/>
            <a:ext cx="118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HTML5</a:t>
            </a:r>
          </a:p>
        </p:txBody>
      </p:sp>
      <p:sp>
        <p:nvSpPr>
          <p:cNvPr id="33" name="TextBox 32">
            <a:extLst>
              <a:ext uri="{FF2B5EF4-FFF2-40B4-BE49-F238E27FC236}">
                <a16:creationId xmlns:a16="http://schemas.microsoft.com/office/drawing/2014/main" id="{AE1D6806-400D-5ED6-A5B7-B7DAB4C1DBC1}"/>
              </a:ext>
            </a:extLst>
          </p:cNvPr>
          <p:cNvSpPr txBox="1"/>
          <p:nvPr/>
        </p:nvSpPr>
        <p:spPr>
          <a:xfrm>
            <a:off x="4632162" y="5951349"/>
            <a:ext cx="925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CSS3</a:t>
            </a:r>
          </a:p>
        </p:txBody>
      </p:sp>
      <p:sp>
        <p:nvSpPr>
          <p:cNvPr id="34" name="TextBox 33">
            <a:extLst>
              <a:ext uri="{FF2B5EF4-FFF2-40B4-BE49-F238E27FC236}">
                <a16:creationId xmlns:a16="http://schemas.microsoft.com/office/drawing/2014/main" id="{7867810E-0351-6A4C-EEA9-36CAE87988F4}"/>
              </a:ext>
            </a:extLst>
          </p:cNvPr>
          <p:cNvSpPr txBox="1"/>
          <p:nvPr/>
        </p:nvSpPr>
        <p:spPr>
          <a:xfrm>
            <a:off x="7057466" y="5951349"/>
            <a:ext cx="141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Flask</a:t>
            </a:r>
          </a:p>
        </p:txBody>
      </p:sp>
      <p:sp>
        <p:nvSpPr>
          <p:cNvPr id="35" name="TextBox 34">
            <a:extLst>
              <a:ext uri="{FF2B5EF4-FFF2-40B4-BE49-F238E27FC236}">
                <a16:creationId xmlns:a16="http://schemas.microsoft.com/office/drawing/2014/main" id="{3E1B6B8B-FCEE-C454-3C19-040D7886783C}"/>
              </a:ext>
            </a:extLst>
          </p:cNvPr>
          <p:cNvSpPr txBox="1"/>
          <p:nvPr/>
        </p:nvSpPr>
        <p:spPr>
          <a:xfrm>
            <a:off x="9499706" y="5949772"/>
            <a:ext cx="99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Jira</a:t>
            </a:r>
          </a:p>
        </p:txBody>
      </p:sp>
      <p:pic>
        <p:nvPicPr>
          <p:cNvPr id="2" name="Graphic 1" descr="Flask Vector Logo - Download Free SVG Icon | Worldvectorlogo">
            <a:extLst>
              <a:ext uri="{FF2B5EF4-FFF2-40B4-BE49-F238E27FC236}">
                <a16:creationId xmlns:a16="http://schemas.microsoft.com/office/drawing/2014/main" id="{AE6F2BF7-8039-4198-9DDF-A52C21264B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4335" y="4556647"/>
            <a:ext cx="1161223" cy="1447030"/>
          </a:xfrm>
          <a:prstGeom prst="rect">
            <a:avLst/>
          </a:prstGeom>
        </p:spPr>
      </p:pic>
    </p:spTree>
    <p:extLst>
      <p:ext uri="{BB962C8B-B14F-4D97-AF65-F5344CB8AC3E}">
        <p14:creationId xmlns:p14="http://schemas.microsoft.com/office/powerpoint/2010/main" val="251000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5D43-3E7F-66B8-6F10-18242A9213C1}"/>
              </a:ext>
            </a:extLst>
          </p:cNvPr>
          <p:cNvSpPr>
            <a:spLocks noGrp="1"/>
          </p:cNvSpPr>
          <p:nvPr>
            <p:ph type="title"/>
          </p:nvPr>
        </p:nvSpPr>
        <p:spPr>
          <a:xfrm>
            <a:off x="1004076" y="484953"/>
            <a:ext cx="9740124" cy="1589853"/>
          </a:xfrm>
        </p:spPr>
        <p:txBody>
          <a:bodyPr/>
          <a:lstStyle/>
          <a:p>
            <a:r>
              <a:rPr lang="en-US"/>
              <a:t>Technologies description</a:t>
            </a:r>
          </a:p>
        </p:txBody>
      </p:sp>
      <p:sp>
        <p:nvSpPr>
          <p:cNvPr id="11" name="Slide Number Placeholder 10">
            <a:extLst>
              <a:ext uri="{FF2B5EF4-FFF2-40B4-BE49-F238E27FC236}">
                <a16:creationId xmlns:a16="http://schemas.microsoft.com/office/drawing/2014/main" id="{9E75F51E-5D10-1E10-64D9-2DB038915D03}"/>
              </a:ext>
            </a:extLst>
          </p:cNvPr>
          <p:cNvSpPr>
            <a:spLocks noGrp="1"/>
          </p:cNvSpPr>
          <p:nvPr>
            <p:ph type="sldNum" sz="quarter" idx="12"/>
          </p:nvPr>
        </p:nvSpPr>
        <p:spPr>
          <a:xfrm>
            <a:off x="11405990" y="6470704"/>
            <a:ext cx="973667" cy="274320"/>
          </a:xfrm>
        </p:spPr>
        <p:txBody>
          <a:bodyPr/>
          <a:lstStyle/>
          <a:p>
            <a:fld id="{C01389E6-C847-4AD0-B56D-D205B2EAB1EE}" type="slidenum">
              <a:rPr lang="en-US" smtClean="0"/>
              <a:t>22</a:t>
            </a:fld>
            <a:endParaRPr lang="en-US"/>
          </a:p>
        </p:txBody>
      </p:sp>
      <p:pic>
        <p:nvPicPr>
          <p:cNvPr id="13" name="Picture 12" descr="A yellow and orange cubes&#10;&#10;Description automatically generated">
            <a:extLst>
              <a:ext uri="{FF2B5EF4-FFF2-40B4-BE49-F238E27FC236}">
                <a16:creationId xmlns:a16="http://schemas.microsoft.com/office/drawing/2014/main" id="{F7338A10-57C7-0166-FD1F-4C045C010618}"/>
              </a:ext>
            </a:extLst>
          </p:cNvPr>
          <p:cNvPicPr>
            <a:picLocks noChangeAspect="1"/>
          </p:cNvPicPr>
          <p:nvPr/>
        </p:nvPicPr>
        <p:blipFill>
          <a:blip r:embed="rId2"/>
          <a:stretch>
            <a:fillRect/>
          </a:stretch>
        </p:blipFill>
        <p:spPr>
          <a:xfrm>
            <a:off x="287960" y="2111530"/>
            <a:ext cx="497762" cy="511235"/>
          </a:xfrm>
          <a:prstGeom prst="rect">
            <a:avLst/>
          </a:prstGeom>
        </p:spPr>
      </p:pic>
      <p:sp>
        <p:nvSpPr>
          <p:cNvPr id="14" name="TextBox 13">
            <a:extLst>
              <a:ext uri="{FF2B5EF4-FFF2-40B4-BE49-F238E27FC236}">
                <a16:creationId xmlns:a16="http://schemas.microsoft.com/office/drawing/2014/main" id="{6391518E-D924-7486-331E-79B32D29ED0F}"/>
              </a:ext>
            </a:extLst>
          </p:cNvPr>
          <p:cNvSpPr txBox="1"/>
          <p:nvPr/>
        </p:nvSpPr>
        <p:spPr>
          <a:xfrm>
            <a:off x="1024376"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TensorFlow will be the foundation for building the emotion detection engine of our music recommender.</a:t>
            </a:r>
            <a:endParaRPr lang="en-US"/>
          </a:p>
          <a:p>
            <a:r>
              <a:rPr lang="en-US">
                <a:ea typeface="+mn-lt"/>
                <a:cs typeface="+mn-lt"/>
              </a:rPr>
              <a:t>Main applications of using TensorFlow will be Model Development and </a:t>
            </a:r>
            <a:r>
              <a:rPr lang="en-US">
                <a:latin typeface="TW Cen MT"/>
                <a:ea typeface="+mn-lt"/>
                <a:cs typeface="+mn-lt"/>
              </a:rPr>
              <a:t>Real-Time Inference</a:t>
            </a:r>
          </a:p>
        </p:txBody>
      </p:sp>
      <p:pic>
        <p:nvPicPr>
          <p:cNvPr id="7" name="Picture 6" descr="A blue and black symbol&#10;&#10;Description automatically generated">
            <a:extLst>
              <a:ext uri="{FF2B5EF4-FFF2-40B4-BE49-F238E27FC236}">
                <a16:creationId xmlns:a16="http://schemas.microsoft.com/office/drawing/2014/main" id="{3249071A-C880-D352-4CBC-3639C8C14E2E}"/>
              </a:ext>
            </a:extLst>
          </p:cNvPr>
          <p:cNvPicPr>
            <a:picLocks noChangeAspect="1"/>
          </p:cNvPicPr>
          <p:nvPr/>
        </p:nvPicPr>
        <p:blipFill>
          <a:blip r:embed="rId3"/>
          <a:stretch>
            <a:fillRect/>
          </a:stretch>
        </p:blipFill>
        <p:spPr>
          <a:xfrm>
            <a:off x="194415" y="2942093"/>
            <a:ext cx="683964" cy="683964"/>
          </a:xfrm>
          <a:prstGeom prst="rect">
            <a:avLst/>
          </a:prstGeom>
        </p:spPr>
      </p:pic>
      <p:sp>
        <p:nvSpPr>
          <p:cNvPr id="8" name="TextBox 16">
            <a:extLst>
              <a:ext uri="{FF2B5EF4-FFF2-40B4-BE49-F238E27FC236}">
                <a16:creationId xmlns:a16="http://schemas.microsoft.com/office/drawing/2014/main" id="{5CC879D7-6797-DC38-B6ED-E54F249B5562}"/>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React serves as the cornerstone for constructing the user interface (UI) of your music recommender app. Main applications of using React will be </a:t>
            </a:r>
            <a:r>
              <a:rPr lang="en-US">
                <a:latin typeface="TW Cen MT"/>
                <a:ea typeface="+mn-lt"/>
                <a:cs typeface="+mn-lt"/>
              </a:rPr>
              <a:t>UI Design and Data Visualization </a:t>
            </a:r>
          </a:p>
        </p:txBody>
      </p:sp>
      <p:pic>
        <p:nvPicPr>
          <p:cNvPr id="9" name="Picture 8" descr="A yellow and orange folded paper&#10;&#10;Description automatically generated">
            <a:extLst>
              <a:ext uri="{FF2B5EF4-FFF2-40B4-BE49-F238E27FC236}">
                <a16:creationId xmlns:a16="http://schemas.microsoft.com/office/drawing/2014/main" id="{42C6FF56-617B-9B3C-833F-5D4C3D5C7418}"/>
              </a:ext>
            </a:extLst>
          </p:cNvPr>
          <p:cNvPicPr>
            <a:picLocks noChangeAspect="1"/>
          </p:cNvPicPr>
          <p:nvPr/>
        </p:nvPicPr>
        <p:blipFill>
          <a:blip r:embed="rId4"/>
          <a:stretch>
            <a:fillRect/>
          </a:stretch>
        </p:blipFill>
        <p:spPr>
          <a:xfrm>
            <a:off x="201841" y="3934420"/>
            <a:ext cx="683047" cy="623777"/>
          </a:xfrm>
          <a:prstGeom prst="rect">
            <a:avLst/>
          </a:prstGeom>
        </p:spPr>
      </p:pic>
      <p:sp>
        <p:nvSpPr>
          <p:cNvPr id="12" name="TextBox 19">
            <a:extLst>
              <a:ext uri="{FF2B5EF4-FFF2-40B4-BE49-F238E27FC236}">
                <a16:creationId xmlns:a16="http://schemas.microsoft.com/office/drawing/2014/main" id="{F9D0C05A-321D-EA0C-3697-BB7A970313EF}"/>
              </a:ext>
            </a:extLst>
          </p:cNvPr>
          <p:cNvSpPr txBox="1"/>
          <p:nvPr/>
        </p:nvSpPr>
        <p:spPr>
          <a:xfrm>
            <a:off x="948277" y="3937306"/>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It is a suite of cloud-based services from Google that simplifies building mobile and web applications by providing features like: Authentication, Database Cloud Functions Hosting Analytics</a:t>
            </a:r>
            <a:endParaRPr lang="en-US" err="1"/>
          </a:p>
        </p:txBody>
      </p:sp>
      <p:pic>
        <p:nvPicPr>
          <p:cNvPr id="15" name="Picture 14" descr="A blue and yellow snake logo&#10;&#10;Description automatically generated">
            <a:extLst>
              <a:ext uri="{FF2B5EF4-FFF2-40B4-BE49-F238E27FC236}">
                <a16:creationId xmlns:a16="http://schemas.microsoft.com/office/drawing/2014/main" id="{E45EB9B0-F30C-12F0-AD70-8455B0AD76D9}"/>
              </a:ext>
            </a:extLst>
          </p:cNvPr>
          <p:cNvPicPr>
            <a:picLocks noChangeAspect="1"/>
          </p:cNvPicPr>
          <p:nvPr/>
        </p:nvPicPr>
        <p:blipFill>
          <a:blip r:embed="rId5"/>
          <a:stretch>
            <a:fillRect/>
          </a:stretch>
        </p:blipFill>
        <p:spPr>
          <a:xfrm>
            <a:off x="230017" y="4990828"/>
            <a:ext cx="610188" cy="647346"/>
          </a:xfrm>
          <a:prstGeom prst="rect">
            <a:avLst/>
          </a:prstGeom>
        </p:spPr>
      </p:pic>
      <p:sp>
        <p:nvSpPr>
          <p:cNvPr id="18" name="TextBox 5">
            <a:extLst>
              <a:ext uri="{FF2B5EF4-FFF2-40B4-BE49-F238E27FC236}">
                <a16:creationId xmlns:a16="http://schemas.microsoft.com/office/drawing/2014/main" id="{FA602329-8026-EE50-7210-E001EFE4EE03}"/>
              </a:ext>
            </a:extLst>
          </p:cNvPr>
          <p:cNvSpPr txBox="1"/>
          <p:nvPr/>
        </p:nvSpPr>
        <p:spPr>
          <a:xfrm>
            <a:off x="1008435" y="4990069"/>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Python supports OOP principles, allowing you to structure your code using classes and objects. This promotes code reusability, modularity, and maintainability, especially when dealing with complex data structures like user profiles and music recommendations.</a:t>
            </a:r>
            <a:endParaRPr lang="en-US"/>
          </a:p>
        </p:txBody>
      </p:sp>
      <p:sp>
        <p:nvSpPr>
          <p:cNvPr id="21" name="Footer Placeholder 4">
            <a:extLst>
              <a:ext uri="{FF2B5EF4-FFF2-40B4-BE49-F238E27FC236}">
                <a16:creationId xmlns:a16="http://schemas.microsoft.com/office/drawing/2014/main" id="{C216473E-5685-32F8-DF3B-818A273C6524}"/>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798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8" grpId="0"/>
      <p:bldP spid="12"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E61C-51B4-BFB5-2700-D4911408B90F}"/>
              </a:ext>
            </a:extLst>
          </p:cNvPr>
          <p:cNvSpPr>
            <a:spLocks noGrp="1"/>
          </p:cNvSpPr>
          <p:nvPr>
            <p:ph type="title"/>
          </p:nvPr>
        </p:nvSpPr>
        <p:spPr>
          <a:xfrm>
            <a:off x="1024128" y="1046426"/>
            <a:ext cx="9720072" cy="1038406"/>
          </a:xfrm>
        </p:spPr>
        <p:txBody>
          <a:bodyPr/>
          <a:lstStyle/>
          <a:p>
            <a:r>
              <a:rPr lang="en-US">
                <a:latin typeface="tw cen mt condensed"/>
              </a:rPr>
              <a:t>TECHNOLOGIES DESCRIPTION</a:t>
            </a:r>
            <a:endParaRPr lang="en-US">
              <a:solidFill>
                <a:srgbClr val="000000"/>
              </a:solidFill>
              <a:latin typeface="tw cen mt condensed"/>
            </a:endParaRPr>
          </a:p>
          <a:p>
            <a:endParaRPr lang="en-US"/>
          </a:p>
        </p:txBody>
      </p:sp>
      <p:sp>
        <p:nvSpPr>
          <p:cNvPr id="11" name="Slide Number Placeholder 10">
            <a:extLst>
              <a:ext uri="{FF2B5EF4-FFF2-40B4-BE49-F238E27FC236}">
                <a16:creationId xmlns:a16="http://schemas.microsoft.com/office/drawing/2014/main" id="{184F2170-E53D-6DB3-D248-FD9EC33399E9}"/>
              </a:ext>
            </a:extLst>
          </p:cNvPr>
          <p:cNvSpPr>
            <a:spLocks noGrp="1"/>
          </p:cNvSpPr>
          <p:nvPr>
            <p:ph type="sldNum" sz="quarter" idx="12"/>
          </p:nvPr>
        </p:nvSpPr>
        <p:spPr>
          <a:xfrm>
            <a:off x="11445796" y="6470704"/>
            <a:ext cx="973667" cy="274320"/>
          </a:xfrm>
        </p:spPr>
        <p:txBody>
          <a:bodyPr/>
          <a:lstStyle/>
          <a:p>
            <a:fld id="{C01389E6-C847-4AD0-B56D-D205B2EAB1EE}" type="slidenum">
              <a:rPr lang="en-US" smtClean="0"/>
              <a:t>23</a:t>
            </a:fld>
            <a:endParaRPr lang="en-US"/>
          </a:p>
        </p:txBody>
      </p:sp>
      <p:sp>
        <p:nvSpPr>
          <p:cNvPr id="15" name="TextBox 14">
            <a:extLst>
              <a:ext uri="{FF2B5EF4-FFF2-40B4-BE49-F238E27FC236}">
                <a16:creationId xmlns:a16="http://schemas.microsoft.com/office/drawing/2014/main" id="{133C8013-D986-85A8-CB78-8273F52CE596}"/>
              </a:ext>
            </a:extLst>
          </p:cNvPr>
          <p:cNvSpPr txBox="1"/>
          <p:nvPr/>
        </p:nvSpPr>
        <p:spPr>
          <a:xfrm>
            <a:off x="1134665"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HTML5 Defines the structure and content of web pages. Creates the basic building blocks of web pages using elements like headings, paragraphs, lists, images, and forms.</a:t>
            </a:r>
            <a:endParaRPr lang="en-US"/>
          </a:p>
        </p:txBody>
      </p:sp>
      <p:sp>
        <p:nvSpPr>
          <p:cNvPr id="19" name="TextBox 16">
            <a:extLst>
              <a:ext uri="{FF2B5EF4-FFF2-40B4-BE49-F238E27FC236}">
                <a16:creationId xmlns:a16="http://schemas.microsoft.com/office/drawing/2014/main" id="{A55FB316-5B79-63BB-8E60-C73A7634E5F7}"/>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CSS3 controls the presentation of web pages, applying visual styles like fonts, colors, layout, and animations.</a:t>
            </a:r>
            <a:endParaRPr lang="en-US"/>
          </a:p>
          <a:p>
            <a:r>
              <a:rPr lang="en-US">
                <a:ea typeface="+mn-lt"/>
                <a:cs typeface="+mn-lt"/>
              </a:rPr>
              <a:t>It defines styles that are applied to HTML elements, controlling their appearance.</a:t>
            </a:r>
            <a:endParaRPr lang="en-US"/>
          </a:p>
        </p:txBody>
      </p:sp>
      <p:sp>
        <p:nvSpPr>
          <p:cNvPr id="23" name="TextBox 19">
            <a:extLst>
              <a:ext uri="{FF2B5EF4-FFF2-40B4-BE49-F238E27FC236}">
                <a16:creationId xmlns:a16="http://schemas.microsoft.com/office/drawing/2014/main" id="{B3AB3051-2E77-16F4-9BB0-9F3B1DBD390E}"/>
              </a:ext>
            </a:extLst>
          </p:cNvPr>
          <p:cNvSpPr txBox="1"/>
          <p:nvPr/>
        </p:nvSpPr>
        <p:spPr>
          <a:xfrm>
            <a:off x="1088645" y="3917253"/>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High-level web framework built in Python, simplifying the development process for building web applications.</a:t>
            </a:r>
            <a:endParaRPr lang="en-US"/>
          </a:p>
          <a:p>
            <a:r>
              <a:rPr lang="en-US">
                <a:ea typeface="+mn-lt"/>
                <a:cs typeface="+mn-lt"/>
              </a:rPr>
              <a:t>Can be employed to create the backend of your application, handling data processing, routing, and interacting with Jira</a:t>
            </a:r>
            <a:endParaRPr lang="en-US"/>
          </a:p>
        </p:txBody>
      </p:sp>
      <p:sp>
        <p:nvSpPr>
          <p:cNvPr id="27" name="TextBox 5">
            <a:extLst>
              <a:ext uri="{FF2B5EF4-FFF2-40B4-BE49-F238E27FC236}">
                <a16:creationId xmlns:a16="http://schemas.microsoft.com/office/drawing/2014/main" id="{48F9A9E6-AA24-F332-1FC4-75AFEABC105E}"/>
              </a:ext>
            </a:extLst>
          </p:cNvPr>
          <p:cNvSpPr txBox="1"/>
          <p:nvPr/>
        </p:nvSpPr>
        <p:spPr>
          <a:xfrm>
            <a:off x="1088646" y="5110385"/>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Project management software specifically designed for agile teams, facilitating task tracking, issue reporting, and collaboration.</a:t>
            </a:r>
          </a:p>
        </p:txBody>
      </p:sp>
      <p:pic>
        <p:nvPicPr>
          <p:cNvPr id="29" name="Picture 28" descr="A yellow and white logo&#10;&#10;Description automatically generated">
            <a:extLst>
              <a:ext uri="{FF2B5EF4-FFF2-40B4-BE49-F238E27FC236}">
                <a16:creationId xmlns:a16="http://schemas.microsoft.com/office/drawing/2014/main" id="{09770E49-A69A-862A-2DBF-6240746B4510}"/>
              </a:ext>
            </a:extLst>
          </p:cNvPr>
          <p:cNvPicPr>
            <a:picLocks noChangeAspect="1"/>
          </p:cNvPicPr>
          <p:nvPr/>
        </p:nvPicPr>
        <p:blipFill>
          <a:blip r:embed="rId2"/>
          <a:stretch>
            <a:fillRect/>
          </a:stretch>
        </p:blipFill>
        <p:spPr>
          <a:xfrm>
            <a:off x="193449" y="2038965"/>
            <a:ext cx="651474" cy="639089"/>
          </a:xfrm>
          <a:prstGeom prst="rect">
            <a:avLst/>
          </a:prstGeom>
        </p:spPr>
      </p:pic>
      <p:pic>
        <p:nvPicPr>
          <p:cNvPr id="31" name="Picture 30" descr="A blue and white logo&#10;&#10;Description automatically generated">
            <a:extLst>
              <a:ext uri="{FF2B5EF4-FFF2-40B4-BE49-F238E27FC236}">
                <a16:creationId xmlns:a16="http://schemas.microsoft.com/office/drawing/2014/main" id="{4AEF1B50-CEE8-05A4-5C16-58F58B0B4FA6}"/>
              </a:ext>
            </a:extLst>
          </p:cNvPr>
          <p:cNvPicPr>
            <a:picLocks noChangeAspect="1"/>
          </p:cNvPicPr>
          <p:nvPr/>
        </p:nvPicPr>
        <p:blipFill>
          <a:blip r:embed="rId3"/>
          <a:stretch>
            <a:fillRect/>
          </a:stretch>
        </p:blipFill>
        <p:spPr>
          <a:xfrm>
            <a:off x="127983" y="2948408"/>
            <a:ext cx="722486" cy="730154"/>
          </a:xfrm>
          <a:prstGeom prst="rect">
            <a:avLst/>
          </a:prstGeom>
        </p:spPr>
      </p:pic>
      <p:pic>
        <p:nvPicPr>
          <p:cNvPr id="7" name="Picture 6" descr="A blue diamond with black background&#10;&#10;Description automatically generated">
            <a:extLst>
              <a:ext uri="{FF2B5EF4-FFF2-40B4-BE49-F238E27FC236}">
                <a16:creationId xmlns:a16="http://schemas.microsoft.com/office/drawing/2014/main" id="{A8D32B32-9416-33C4-AE8B-074BE5F4CA36}"/>
              </a:ext>
            </a:extLst>
          </p:cNvPr>
          <p:cNvPicPr>
            <a:picLocks noChangeAspect="1"/>
          </p:cNvPicPr>
          <p:nvPr/>
        </p:nvPicPr>
        <p:blipFill>
          <a:blip r:embed="rId4"/>
          <a:stretch>
            <a:fillRect/>
          </a:stretch>
        </p:blipFill>
        <p:spPr>
          <a:xfrm>
            <a:off x="235914" y="5107016"/>
            <a:ext cx="619627" cy="621985"/>
          </a:xfrm>
          <a:prstGeom prst="rect">
            <a:avLst/>
          </a:prstGeom>
        </p:spPr>
      </p:pic>
      <p:sp>
        <p:nvSpPr>
          <p:cNvPr id="4" name="Footer Placeholder 4">
            <a:extLst>
              <a:ext uri="{FF2B5EF4-FFF2-40B4-BE49-F238E27FC236}">
                <a16:creationId xmlns:a16="http://schemas.microsoft.com/office/drawing/2014/main" id="{86897224-94E2-B342-2F7F-6FBD7EB3EAE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3" name="Graphic 2" descr="Flask Vector Logo - Download Free SVG Icon | Worldvectorlogo">
            <a:extLst>
              <a:ext uri="{FF2B5EF4-FFF2-40B4-BE49-F238E27FC236}">
                <a16:creationId xmlns:a16="http://schemas.microsoft.com/office/drawing/2014/main" id="{03D92268-1778-221C-0472-AF0F2DE6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8357" y="4034844"/>
            <a:ext cx="747091" cy="925226"/>
          </a:xfrm>
          <a:prstGeom prst="rect">
            <a:avLst/>
          </a:prstGeom>
        </p:spPr>
      </p:pic>
    </p:spTree>
    <p:extLst>
      <p:ext uri="{BB962C8B-B14F-4D97-AF65-F5344CB8AC3E}">
        <p14:creationId xmlns:p14="http://schemas.microsoft.com/office/powerpoint/2010/main" val="165752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9" grpId="0"/>
      <p:bldP spid="23"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Algorithms AND EXPLANATION</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a:xfrm>
            <a:off x="11468542" y="6482077"/>
            <a:ext cx="973667" cy="274320"/>
          </a:xfrm>
        </p:spPr>
        <p:txBody>
          <a:bodyPr/>
          <a:lstStyle/>
          <a:p>
            <a:fld id="{C01389E6-C847-4AD0-B56D-D205B2EAB1EE}" type="slidenum">
              <a:rPr lang="en-US" smtClean="0"/>
              <a:t>24</a:t>
            </a:fld>
            <a:endParaRPr lang="en-US"/>
          </a:p>
        </p:txBody>
      </p:sp>
      <p:pic>
        <p:nvPicPr>
          <p:cNvPr id="4" name="Picture 3" descr="A diagram of a network&#10;&#10;Description automatically generated">
            <a:extLst>
              <a:ext uri="{FF2B5EF4-FFF2-40B4-BE49-F238E27FC236}">
                <a16:creationId xmlns:a16="http://schemas.microsoft.com/office/drawing/2014/main" id="{69EC12E3-4732-801F-80E4-47ED79A8EE03}"/>
              </a:ext>
            </a:extLst>
          </p:cNvPr>
          <p:cNvPicPr>
            <a:picLocks noChangeAspect="1"/>
          </p:cNvPicPr>
          <p:nvPr/>
        </p:nvPicPr>
        <p:blipFill>
          <a:blip r:embed="rId2"/>
          <a:stretch>
            <a:fillRect/>
          </a:stretch>
        </p:blipFill>
        <p:spPr>
          <a:xfrm>
            <a:off x="419766" y="2032387"/>
            <a:ext cx="1206389" cy="920664"/>
          </a:xfrm>
          <a:prstGeom prst="rect">
            <a:avLst/>
          </a:prstGeom>
        </p:spPr>
      </p:pic>
      <p:sp>
        <p:nvSpPr>
          <p:cNvPr id="5" name="TextBox 4">
            <a:extLst>
              <a:ext uri="{FF2B5EF4-FFF2-40B4-BE49-F238E27FC236}">
                <a16:creationId xmlns:a16="http://schemas.microsoft.com/office/drawing/2014/main" id="{190919CD-A397-8056-0D1E-B9EEDD345C38}"/>
              </a:ext>
            </a:extLst>
          </p:cNvPr>
          <p:cNvSpPr txBox="1"/>
          <p:nvPr/>
        </p:nvSpPr>
        <p:spPr>
          <a:xfrm>
            <a:off x="1988796" y="2066756"/>
            <a:ext cx="95144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Convolutional neural networks (CNNs) are a form of deep neural network that are frequently used in computer vision tasks like object detection, picture segmentation, and image recognition. When the term "CNN algorithm" is used, it usually refers to CNNs.</a:t>
            </a:r>
            <a:endParaRPr lang="en-US"/>
          </a:p>
          <a:p>
            <a:endParaRPr lang="en-US"/>
          </a:p>
          <a:p>
            <a:pPr algn="l"/>
            <a:endParaRPr lang="en-US"/>
          </a:p>
        </p:txBody>
      </p:sp>
      <p:sp>
        <p:nvSpPr>
          <p:cNvPr id="6" name="TextBox 5">
            <a:extLst>
              <a:ext uri="{FF2B5EF4-FFF2-40B4-BE49-F238E27FC236}">
                <a16:creationId xmlns:a16="http://schemas.microsoft.com/office/drawing/2014/main" id="{7DBA98A1-FB9A-B505-5021-41462633CAAD}"/>
              </a:ext>
            </a:extLst>
          </p:cNvPr>
          <p:cNvSpPr txBox="1"/>
          <p:nvPr/>
        </p:nvSpPr>
        <p:spPr>
          <a:xfrm>
            <a:off x="1887663" y="3471294"/>
            <a:ext cx="94446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ResNet-50 is a deep convolutional neural network with 50 layers, renowned for its use of residual connections that aid in training very deep networks.  Because of its outstanding performance in tasks like object identification, picture segmentation, and image classification, it has been frequently used in computer vision applications.</a:t>
            </a:r>
          </a:p>
        </p:txBody>
      </p:sp>
      <p:pic>
        <p:nvPicPr>
          <p:cNvPr id="12" name="Picture 11" descr="A red and black text&#10;&#10;Description automatically generated">
            <a:extLst>
              <a:ext uri="{FF2B5EF4-FFF2-40B4-BE49-F238E27FC236}">
                <a16:creationId xmlns:a16="http://schemas.microsoft.com/office/drawing/2014/main" id="{88D75DBE-4229-6827-649D-61FC2B4D77B9}"/>
              </a:ext>
            </a:extLst>
          </p:cNvPr>
          <p:cNvPicPr>
            <a:picLocks noChangeAspect="1"/>
          </p:cNvPicPr>
          <p:nvPr/>
        </p:nvPicPr>
        <p:blipFill>
          <a:blip r:embed="rId3"/>
          <a:stretch>
            <a:fillRect/>
          </a:stretch>
        </p:blipFill>
        <p:spPr>
          <a:xfrm>
            <a:off x="304343" y="3643849"/>
            <a:ext cx="1437232" cy="427060"/>
          </a:xfrm>
          <a:prstGeom prst="rect">
            <a:avLst/>
          </a:prstGeom>
        </p:spPr>
      </p:pic>
      <p:sp>
        <p:nvSpPr>
          <p:cNvPr id="14" name="Footer Placeholder 4">
            <a:extLst>
              <a:ext uri="{FF2B5EF4-FFF2-40B4-BE49-F238E27FC236}">
                <a16:creationId xmlns:a16="http://schemas.microsoft.com/office/drawing/2014/main" id="{202B3574-8138-4BC0-E027-498500B8D3C5}"/>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pic>
        <p:nvPicPr>
          <p:cNvPr id="7" name="Picture 6" descr="A red square with white letter k&#10;&#10;Description automatically generated">
            <a:extLst>
              <a:ext uri="{FF2B5EF4-FFF2-40B4-BE49-F238E27FC236}">
                <a16:creationId xmlns:a16="http://schemas.microsoft.com/office/drawing/2014/main" id="{33B2869A-B79E-BFFC-FAA4-BE836B021503}"/>
              </a:ext>
            </a:extLst>
          </p:cNvPr>
          <p:cNvPicPr>
            <a:picLocks noChangeAspect="1"/>
          </p:cNvPicPr>
          <p:nvPr/>
        </p:nvPicPr>
        <p:blipFill>
          <a:blip r:embed="rId4"/>
          <a:stretch>
            <a:fillRect/>
          </a:stretch>
        </p:blipFill>
        <p:spPr>
          <a:xfrm>
            <a:off x="417832" y="4843597"/>
            <a:ext cx="1190625" cy="1295400"/>
          </a:xfrm>
          <a:prstGeom prst="rect">
            <a:avLst/>
          </a:prstGeom>
        </p:spPr>
      </p:pic>
      <p:sp>
        <p:nvSpPr>
          <p:cNvPr id="8" name="TextBox 7">
            <a:extLst>
              <a:ext uri="{FF2B5EF4-FFF2-40B4-BE49-F238E27FC236}">
                <a16:creationId xmlns:a16="http://schemas.microsoft.com/office/drawing/2014/main" id="{03909EE7-3741-C89F-1DEF-0133069FC43F}"/>
              </a:ext>
            </a:extLst>
          </p:cNvPr>
          <p:cNvSpPr txBox="1"/>
          <p:nvPr/>
        </p:nvSpPr>
        <p:spPr>
          <a:xfrm>
            <a:off x="2015987" y="5022574"/>
            <a:ext cx="94521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Keras</a:t>
            </a:r>
            <a:r>
              <a:rPr lang="en-US"/>
              <a:t> is a popular Python framework that makes neural network construction and training (simple and straightforward). It provides an elevated interface to deep learning frameworks like as TensorFlow and Theano, facilitating swift model deployment and development.​</a:t>
            </a:r>
          </a:p>
        </p:txBody>
      </p:sp>
    </p:spTree>
    <p:extLst>
      <p:ext uri="{BB962C8B-B14F-4D97-AF65-F5344CB8AC3E}">
        <p14:creationId xmlns:p14="http://schemas.microsoft.com/office/powerpoint/2010/main" val="286675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Diagrams</a:t>
            </a:r>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a:xfrm>
            <a:off x="11542640" y="6381511"/>
            <a:ext cx="438912" cy="448056"/>
          </a:xfrm>
        </p:spPr>
        <p:txBody>
          <a:bodyPr/>
          <a:lstStyle/>
          <a:p>
            <a:fld id="{C01389E6-C847-4AD0-B56D-D205B2EAB1EE}" type="slidenum">
              <a:rPr lang="en-US" smtClean="0"/>
              <a:t>25</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a:t>MoodSphere</a:t>
            </a:r>
          </a:p>
        </p:txBody>
      </p:sp>
      <p:sp>
        <p:nvSpPr>
          <p:cNvPr id="2" name="Footer Placeholder 15">
            <a:extLst>
              <a:ext uri="{FF2B5EF4-FFF2-40B4-BE49-F238E27FC236}">
                <a16:creationId xmlns:a16="http://schemas.microsoft.com/office/drawing/2014/main" id="{D7F52513-D5FB-C1C5-EDAA-8C1AB992A8A3}"/>
              </a:ext>
            </a:extLst>
          </p:cNvPr>
          <p:cNvSpPr>
            <a:spLocks noGrp="1"/>
          </p:cNvSpPr>
          <p:nvPr>
            <p:ph type="dt" sz="half" idx="10"/>
          </p:nvPr>
        </p:nvSpPr>
        <p:spPr>
          <a:xfrm rot="10800000" flipV="1">
            <a:off x="1447800" y="6410325"/>
            <a:ext cx="10164763" cy="447675"/>
          </a:xfrm>
        </p:spPr>
        <p:txBody>
          <a:bodyPr/>
          <a:lstStyle/>
          <a:p>
            <a:endParaRPr lang="en-US" sz="1100">
              <a:solidFill>
                <a:schemeClr val="tx1">
                  <a:lumMod val="95000"/>
                  <a:lumOff val="5000"/>
                </a:schemeClr>
              </a:solidFill>
              <a:highlight>
                <a:srgbClr val="58A67E"/>
              </a:highlight>
            </a:endParaRPr>
          </a:p>
        </p:txBody>
      </p:sp>
    </p:spTree>
    <p:extLst>
      <p:ext uri="{BB962C8B-B14F-4D97-AF65-F5344CB8AC3E}">
        <p14:creationId xmlns:p14="http://schemas.microsoft.com/office/powerpoint/2010/main" val="12951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69F03385-DC84-4116-965A-77AD26BC2888}"/>
              </a:ext>
            </a:extLst>
          </p:cNvPr>
          <p:cNvSpPr txBox="1"/>
          <p:nvPr/>
        </p:nvSpPr>
        <p:spPr>
          <a:xfrm>
            <a:off x="4549771" y="247284"/>
            <a:ext cx="4100496" cy="41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700" b="1">
                <a:solidFill>
                  <a:schemeClr val="tx1"/>
                </a:solidFill>
                <a:latin typeface="Tw Cen MT" panose="020B0602020104020603" pitchFamily="34" charset="77"/>
              </a:rPr>
              <a:t>Architecture Diagram</a:t>
            </a:r>
            <a:endParaRPr lang="en-GB" sz="2700">
              <a:solidFill>
                <a:schemeClr val="tx1"/>
              </a:solidFill>
              <a:latin typeface="Tw Cen MT" panose="020B0602020104020603" pitchFamily="34" charset="77"/>
            </a:endParaRPr>
          </a:p>
          <a:p>
            <a:pPr marL="0" lvl="0" indent="0" algn="l">
              <a:spcBef>
                <a:spcPts val="0"/>
              </a:spcBef>
              <a:spcAft>
                <a:spcPts val="0"/>
              </a:spcAft>
              <a:buNone/>
            </a:pPr>
            <a:endParaRPr lang="en-GB" sz="2100" b="1">
              <a:solidFill>
                <a:schemeClr val="dk2"/>
              </a:solidFill>
            </a:endParaRPr>
          </a:p>
        </p:txBody>
      </p:sp>
      <p:pic>
        <p:nvPicPr>
          <p:cNvPr id="5" name="Google Shape;55;p13">
            <a:extLst>
              <a:ext uri="{FF2B5EF4-FFF2-40B4-BE49-F238E27FC236}">
                <a16:creationId xmlns:a16="http://schemas.microsoft.com/office/drawing/2014/main" id="{569743B8-A080-C65E-F471-D8C1A409F3A6}"/>
              </a:ext>
            </a:extLst>
          </p:cNvPr>
          <p:cNvPicPr preferRelativeResize="0"/>
          <p:nvPr/>
        </p:nvPicPr>
        <p:blipFill>
          <a:blip r:embed="rId2">
            <a:alphaModFix/>
          </a:blip>
          <a:stretch>
            <a:fillRect/>
          </a:stretch>
        </p:blipFill>
        <p:spPr>
          <a:xfrm>
            <a:off x="4113646" y="1243272"/>
            <a:ext cx="754251" cy="754251"/>
          </a:xfrm>
          <a:prstGeom prst="rect">
            <a:avLst/>
          </a:prstGeom>
          <a:noFill/>
          <a:ln>
            <a:noFill/>
          </a:ln>
        </p:spPr>
      </p:pic>
      <p:pic>
        <p:nvPicPr>
          <p:cNvPr id="6" name="Google Shape;56;p13">
            <a:extLst>
              <a:ext uri="{FF2B5EF4-FFF2-40B4-BE49-F238E27FC236}">
                <a16:creationId xmlns:a16="http://schemas.microsoft.com/office/drawing/2014/main" id="{557D6CE1-CAE2-F89A-EFDF-C059C94C4A85}"/>
              </a:ext>
            </a:extLst>
          </p:cNvPr>
          <p:cNvPicPr preferRelativeResize="0"/>
          <p:nvPr/>
        </p:nvPicPr>
        <p:blipFill>
          <a:blip r:embed="rId3">
            <a:alphaModFix/>
          </a:blip>
          <a:stretch>
            <a:fillRect/>
          </a:stretch>
        </p:blipFill>
        <p:spPr>
          <a:xfrm>
            <a:off x="4061671" y="2974972"/>
            <a:ext cx="858200" cy="643650"/>
          </a:xfrm>
          <a:prstGeom prst="rect">
            <a:avLst/>
          </a:prstGeom>
          <a:noFill/>
          <a:ln>
            <a:noFill/>
          </a:ln>
        </p:spPr>
      </p:pic>
      <p:pic>
        <p:nvPicPr>
          <p:cNvPr id="7" name="Google Shape;57;p13">
            <a:extLst>
              <a:ext uri="{FF2B5EF4-FFF2-40B4-BE49-F238E27FC236}">
                <a16:creationId xmlns:a16="http://schemas.microsoft.com/office/drawing/2014/main" id="{2EBB2335-B261-3347-3CA3-2E4F67B3BBD2}"/>
              </a:ext>
            </a:extLst>
          </p:cNvPr>
          <p:cNvPicPr preferRelativeResize="0"/>
          <p:nvPr/>
        </p:nvPicPr>
        <p:blipFill>
          <a:blip r:embed="rId4">
            <a:alphaModFix/>
          </a:blip>
          <a:stretch>
            <a:fillRect/>
          </a:stretch>
        </p:blipFill>
        <p:spPr>
          <a:xfrm>
            <a:off x="3868521" y="4322422"/>
            <a:ext cx="1244500" cy="1016750"/>
          </a:xfrm>
          <a:prstGeom prst="rect">
            <a:avLst/>
          </a:prstGeom>
          <a:noFill/>
          <a:ln>
            <a:noFill/>
          </a:ln>
        </p:spPr>
      </p:pic>
      <p:pic>
        <p:nvPicPr>
          <p:cNvPr id="8" name="Google Shape;58;p13">
            <a:extLst>
              <a:ext uri="{FF2B5EF4-FFF2-40B4-BE49-F238E27FC236}">
                <a16:creationId xmlns:a16="http://schemas.microsoft.com/office/drawing/2014/main" id="{FDEE687E-ADC4-827D-224D-F0F8465B76E1}"/>
              </a:ext>
            </a:extLst>
          </p:cNvPr>
          <p:cNvPicPr preferRelativeResize="0"/>
          <p:nvPr/>
        </p:nvPicPr>
        <p:blipFill>
          <a:blip r:embed="rId5">
            <a:alphaModFix/>
          </a:blip>
          <a:stretch>
            <a:fillRect/>
          </a:stretch>
        </p:blipFill>
        <p:spPr>
          <a:xfrm>
            <a:off x="7280946" y="3637822"/>
            <a:ext cx="858199" cy="858199"/>
          </a:xfrm>
          <a:prstGeom prst="rect">
            <a:avLst/>
          </a:prstGeom>
          <a:noFill/>
          <a:ln>
            <a:noFill/>
          </a:ln>
        </p:spPr>
      </p:pic>
      <p:pic>
        <p:nvPicPr>
          <p:cNvPr id="9" name="Google Shape;59;p13">
            <a:extLst>
              <a:ext uri="{FF2B5EF4-FFF2-40B4-BE49-F238E27FC236}">
                <a16:creationId xmlns:a16="http://schemas.microsoft.com/office/drawing/2014/main" id="{B378E363-AF20-43E5-0E67-7972A3D38882}"/>
              </a:ext>
            </a:extLst>
          </p:cNvPr>
          <p:cNvPicPr preferRelativeResize="0"/>
          <p:nvPr/>
        </p:nvPicPr>
        <p:blipFill>
          <a:blip r:embed="rId6">
            <a:alphaModFix/>
          </a:blip>
          <a:stretch>
            <a:fillRect/>
          </a:stretch>
        </p:blipFill>
        <p:spPr>
          <a:xfrm>
            <a:off x="8419245" y="3852397"/>
            <a:ext cx="965475" cy="643650"/>
          </a:xfrm>
          <a:prstGeom prst="rect">
            <a:avLst/>
          </a:prstGeom>
          <a:noFill/>
          <a:ln>
            <a:noFill/>
          </a:ln>
        </p:spPr>
      </p:pic>
      <p:pic>
        <p:nvPicPr>
          <p:cNvPr id="10" name="Google Shape;60;p13">
            <a:extLst>
              <a:ext uri="{FF2B5EF4-FFF2-40B4-BE49-F238E27FC236}">
                <a16:creationId xmlns:a16="http://schemas.microsoft.com/office/drawing/2014/main" id="{3EF1F412-FE7D-CC8D-157D-D1D515237CB3}"/>
              </a:ext>
            </a:extLst>
          </p:cNvPr>
          <p:cNvPicPr preferRelativeResize="0"/>
          <p:nvPr/>
        </p:nvPicPr>
        <p:blipFill>
          <a:blip r:embed="rId7">
            <a:alphaModFix/>
          </a:blip>
          <a:stretch>
            <a:fillRect/>
          </a:stretch>
        </p:blipFill>
        <p:spPr>
          <a:xfrm>
            <a:off x="7682034" y="1966185"/>
            <a:ext cx="965475" cy="965475"/>
          </a:xfrm>
          <a:prstGeom prst="rect">
            <a:avLst/>
          </a:prstGeom>
          <a:noFill/>
          <a:ln>
            <a:noFill/>
          </a:ln>
        </p:spPr>
      </p:pic>
      <p:sp>
        <p:nvSpPr>
          <p:cNvPr id="11" name="Google Shape;61;p13">
            <a:extLst>
              <a:ext uri="{FF2B5EF4-FFF2-40B4-BE49-F238E27FC236}">
                <a16:creationId xmlns:a16="http://schemas.microsoft.com/office/drawing/2014/main" id="{4C5683C6-D1E1-37AA-5B82-FB63F61346C5}"/>
              </a:ext>
            </a:extLst>
          </p:cNvPr>
          <p:cNvSpPr txBox="1"/>
          <p:nvPr/>
        </p:nvSpPr>
        <p:spPr>
          <a:xfrm>
            <a:off x="3456946" y="1563772"/>
            <a:ext cx="6567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user</a:t>
            </a:r>
            <a:endParaRPr sz="1200">
              <a:solidFill>
                <a:schemeClr val="dk2"/>
              </a:solidFill>
            </a:endParaRPr>
          </a:p>
        </p:txBody>
      </p:sp>
      <p:sp>
        <p:nvSpPr>
          <p:cNvPr id="12" name="Google Shape;62;p13">
            <a:extLst>
              <a:ext uri="{FF2B5EF4-FFF2-40B4-BE49-F238E27FC236}">
                <a16:creationId xmlns:a16="http://schemas.microsoft.com/office/drawing/2014/main" id="{5FD904AB-5576-BDE8-E379-8497A6148EA2}"/>
              </a:ext>
            </a:extLst>
          </p:cNvPr>
          <p:cNvSpPr txBox="1"/>
          <p:nvPr/>
        </p:nvSpPr>
        <p:spPr>
          <a:xfrm>
            <a:off x="2896471" y="3116347"/>
            <a:ext cx="10647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MoodSphere</a:t>
            </a:r>
            <a:endParaRPr sz="1200">
              <a:solidFill>
                <a:schemeClr val="dk2"/>
              </a:solidFill>
            </a:endParaRPr>
          </a:p>
        </p:txBody>
      </p:sp>
      <p:sp>
        <p:nvSpPr>
          <p:cNvPr id="13" name="Google Shape;63;p13">
            <a:extLst>
              <a:ext uri="{FF2B5EF4-FFF2-40B4-BE49-F238E27FC236}">
                <a16:creationId xmlns:a16="http://schemas.microsoft.com/office/drawing/2014/main" id="{A5B29598-3772-0119-008A-312A367EE95B}"/>
              </a:ext>
            </a:extLst>
          </p:cNvPr>
          <p:cNvSpPr txBox="1"/>
          <p:nvPr/>
        </p:nvSpPr>
        <p:spPr>
          <a:xfrm>
            <a:off x="3308721" y="4650347"/>
            <a:ext cx="559800" cy="3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Input </a:t>
            </a:r>
            <a:endParaRPr sz="1200">
              <a:solidFill>
                <a:schemeClr val="dk2"/>
              </a:solidFill>
            </a:endParaRPr>
          </a:p>
        </p:txBody>
      </p:sp>
      <p:sp>
        <p:nvSpPr>
          <p:cNvPr id="14" name="Google Shape;64;p13">
            <a:extLst>
              <a:ext uri="{FF2B5EF4-FFF2-40B4-BE49-F238E27FC236}">
                <a16:creationId xmlns:a16="http://schemas.microsoft.com/office/drawing/2014/main" id="{6E541799-2975-8FA1-35A1-8ACCD4CDFE2E}"/>
              </a:ext>
            </a:extLst>
          </p:cNvPr>
          <p:cNvSpPr txBox="1"/>
          <p:nvPr/>
        </p:nvSpPr>
        <p:spPr>
          <a:xfrm>
            <a:off x="7447471" y="1628922"/>
            <a:ext cx="15264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Firebase database</a:t>
            </a:r>
            <a:endParaRPr sz="1200">
              <a:solidFill>
                <a:schemeClr val="dk2"/>
              </a:solidFill>
            </a:endParaRPr>
          </a:p>
        </p:txBody>
      </p:sp>
      <p:sp>
        <p:nvSpPr>
          <p:cNvPr id="15" name="Google Shape;65;p13">
            <a:extLst>
              <a:ext uri="{FF2B5EF4-FFF2-40B4-BE49-F238E27FC236}">
                <a16:creationId xmlns:a16="http://schemas.microsoft.com/office/drawing/2014/main" id="{530D99DE-FD1C-B8F5-846A-D15780B26416}"/>
              </a:ext>
            </a:extLst>
          </p:cNvPr>
          <p:cNvSpPr txBox="1"/>
          <p:nvPr/>
        </p:nvSpPr>
        <p:spPr>
          <a:xfrm>
            <a:off x="7435646" y="4784597"/>
            <a:ext cx="559800" cy="2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a:solidFill>
                  <a:schemeClr val="dk2"/>
                </a:solidFill>
              </a:rPr>
              <a:t>API</a:t>
            </a:r>
            <a:endParaRPr sz="1200">
              <a:solidFill>
                <a:schemeClr val="dk2"/>
              </a:solidFill>
            </a:endParaRPr>
          </a:p>
        </p:txBody>
      </p:sp>
      <p:sp>
        <p:nvSpPr>
          <p:cNvPr id="16" name="Google Shape;66;p13">
            <a:extLst>
              <a:ext uri="{FF2B5EF4-FFF2-40B4-BE49-F238E27FC236}">
                <a16:creationId xmlns:a16="http://schemas.microsoft.com/office/drawing/2014/main" id="{E2076B63-FF4B-ED71-E086-6485CFDE554B}"/>
              </a:ext>
            </a:extLst>
          </p:cNvPr>
          <p:cNvSpPr txBox="1"/>
          <p:nvPr/>
        </p:nvSpPr>
        <p:spPr>
          <a:xfrm>
            <a:off x="7186296" y="1320822"/>
            <a:ext cx="2346600" cy="394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800">
              <a:solidFill>
                <a:schemeClr val="dk2"/>
              </a:solidFill>
            </a:endParaRPr>
          </a:p>
        </p:txBody>
      </p:sp>
      <p:cxnSp>
        <p:nvCxnSpPr>
          <p:cNvPr id="22" name="Straight Arrow Connector 21">
            <a:extLst>
              <a:ext uri="{FF2B5EF4-FFF2-40B4-BE49-F238E27FC236}">
                <a16:creationId xmlns:a16="http://schemas.microsoft.com/office/drawing/2014/main" id="{68B91291-7B87-B630-C0FC-66B9AE7BC85A}"/>
              </a:ext>
            </a:extLst>
          </p:cNvPr>
          <p:cNvCxnSpPr/>
          <p:nvPr/>
        </p:nvCxnSpPr>
        <p:spPr>
          <a:xfrm>
            <a:off x="4517136" y="2008632"/>
            <a:ext cx="0" cy="8168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E43BF1-8E12-9CA9-6AC5-5A48DD2946A2}"/>
              </a:ext>
            </a:extLst>
          </p:cNvPr>
          <p:cNvCxnSpPr>
            <a:cxnSpLocks/>
          </p:cNvCxnSpPr>
          <p:nvPr/>
        </p:nvCxnSpPr>
        <p:spPr>
          <a:xfrm>
            <a:off x="4504944" y="3630167"/>
            <a:ext cx="0" cy="6827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BFB18D4-D2A9-FB52-6E08-1FEEA8E77E36}"/>
              </a:ext>
            </a:extLst>
          </p:cNvPr>
          <p:cNvCxnSpPr/>
          <p:nvPr/>
        </p:nvCxnSpPr>
        <p:spPr>
          <a:xfrm flipH="1">
            <a:off x="5056251" y="3108578"/>
            <a:ext cx="2151888" cy="173126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AC85EF5A-84EB-55A6-7A2E-6197524247A3}"/>
              </a:ext>
            </a:extLst>
          </p:cNvPr>
          <p:cNvSpPr>
            <a:spLocks noGrp="1"/>
          </p:cNvSpPr>
          <p:nvPr>
            <p:ph type="sldNum" idx="12"/>
          </p:nvPr>
        </p:nvSpPr>
        <p:spPr>
          <a:xfrm>
            <a:off x="9410178" y="6392884"/>
            <a:ext cx="2571374" cy="448056"/>
          </a:xfrm>
        </p:spPr>
        <p:txBody>
          <a:bodyPr/>
          <a:lstStyle/>
          <a:p>
            <a:r>
              <a:rPr lang="en-US"/>
              <a:t>                          MOODSPHERE                                         </a:t>
            </a:r>
            <a:fld id="{C01389E6-C847-4AD0-B56D-D205B2EAB1EE}" type="slidenum">
              <a:rPr lang="en-US" smtClean="0"/>
              <a:t>26</a:t>
            </a:fld>
            <a:endParaRPr lang="en-US"/>
          </a:p>
        </p:txBody>
      </p:sp>
    </p:spTree>
    <p:extLst>
      <p:ext uri="{BB962C8B-B14F-4D97-AF65-F5344CB8AC3E}">
        <p14:creationId xmlns:p14="http://schemas.microsoft.com/office/powerpoint/2010/main" val="183243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ED1CEE-40F9-2C69-1CEF-A68D17ED0852}"/>
              </a:ext>
            </a:extLst>
          </p:cNvPr>
          <p:cNvSpPr>
            <a:spLocks noGrp="1"/>
          </p:cNvSpPr>
          <p:nvPr>
            <p:ph type="sldNum" idx="12"/>
          </p:nvPr>
        </p:nvSpPr>
        <p:spPr>
          <a:xfrm>
            <a:off x="10170671" y="6348413"/>
            <a:ext cx="1749496" cy="507741"/>
          </a:xfrm>
        </p:spPr>
        <p:txBody>
          <a:bodyPr/>
          <a:lstStyle/>
          <a:p>
            <a:pPr algn="r"/>
            <a:r>
              <a:rPr lang="en-GB"/>
              <a:t>MOODSPHERE                              </a:t>
            </a:r>
            <a:fld id="{00000000-1234-1234-1234-123412341234}" type="slidenum">
              <a:rPr lang="en-GB"/>
              <a:pPr algn="r"/>
              <a:t>27</a:t>
            </a:fld>
            <a:endParaRPr lang="en-GB"/>
          </a:p>
        </p:txBody>
      </p:sp>
      <p:sp>
        <p:nvSpPr>
          <p:cNvPr id="5" name="TextBox 10">
            <a:extLst>
              <a:ext uri="{FF2B5EF4-FFF2-40B4-BE49-F238E27FC236}">
                <a16:creationId xmlns:a16="http://schemas.microsoft.com/office/drawing/2014/main" id="{69CCBD17-B80C-12AE-4A69-D6B7DDD3F8DC}"/>
              </a:ext>
            </a:extLst>
          </p:cNvPr>
          <p:cNvSpPr txBox="1"/>
          <p:nvPr/>
        </p:nvSpPr>
        <p:spPr>
          <a:xfrm>
            <a:off x="4968135" y="375265"/>
            <a:ext cx="288413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Context Diagram</a:t>
            </a:r>
          </a:p>
        </p:txBody>
      </p:sp>
      <p:sp>
        <p:nvSpPr>
          <p:cNvPr id="6" name="Oval 5">
            <a:extLst>
              <a:ext uri="{FF2B5EF4-FFF2-40B4-BE49-F238E27FC236}">
                <a16:creationId xmlns:a16="http://schemas.microsoft.com/office/drawing/2014/main" id="{02F90A11-8034-BD66-6F2F-B083E7FEA9D2}"/>
              </a:ext>
            </a:extLst>
          </p:cNvPr>
          <p:cNvSpPr/>
          <p:nvPr/>
        </p:nvSpPr>
        <p:spPr>
          <a:xfrm>
            <a:off x="5576659" y="2485890"/>
            <a:ext cx="1450848" cy="13045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Mood</a:t>
            </a:r>
          </a:p>
          <a:p>
            <a:pPr algn="ctr"/>
            <a:r>
              <a:rPr lang="en-US"/>
              <a:t>Sphere</a:t>
            </a:r>
          </a:p>
        </p:txBody>
      </p:sp>
      <p:sp>
        <p:nvSpPr>
          <p:cNvPr id="7" name="Rectangle: Rounded Corners 6">
            <a:extLst>
              <a:ext uri="{FF2B5EF4-FFF2-40B4-BE49-F238E27FC236}">
                <a16:creationId xmlns:a16="http://schemas.microsoft.com/office/drawing/2014/main" id="{1717EF8F-859E-B2F7-886E-8F55EE2C8F7B}"/>
              </a:ext>
            </a:extLst>
          </p:cNvPr>
          <p:cNvSpPr/>
          <p:nvPr/>
        </p:nvSpPr>
        <p:spPr>
          <a:xfrm>
            <a:off x="1947082" y="2750279"/>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Upload Image</a:t>
            </a:r>
          </a:p>
        </p:txBody>
      </p:sp>
      <p:sp>
        <p:nvSpPr>
          <p:cNvPr id="9" name="Rectangle: Rounded Corners 8">
            <a:extLst>
              <a:ext uri="{FF2B5EF4-FFF2-40B4-BE49-F238E27FC236}">
                <a16:creationId xmlns:a16="http://schemas.microsoft.com/office/drawing/2014/main" id="{19FD3CF2-C3F4-7A2B-5CE6-60BBA60C3200}"/>
              </a:ext>
            </a:extLst>
          </p:cNvPr>
          <p:cNvSpPr/>
          <p:nvPr/>
        </p:nvSpPr>
        <p:spPr>
          <a:xfrm>
            <a:off x="9374566" y="2749295"/>
            <a:ext cx="1280160" cy="7802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API Call</a:t>
            </a:r>
          </a:p>
        </p:txBody>
      </p:sp>
      <p:cxnSp>
        <p:nvCxnSpPr>
          <p:cNvPr id="2" name="Straight Arrow Connector 1">
            <a:extLst>
              <a:ext uri="{FF2B5EF4-FFF2-40B4-BE49-F238E27FC236}">
                <a16:creationId xmlns:a16="http://schemas.microsoft.com/office/drawing/2014/main" id="{60337C4C-6CC8-EDAC-A750-821285454AAD}"/>
              </a:ext>
            </a:extLst>
          </p:cNvPr>
          <p:cNvCxnSpPr/>
          <p:nvPr/>
        </p:nvCxnSpPr>
        <p:spPr>
          <a:xfrm flipV="1">
            <a:off x="3322320" y="2938272"/>
            <a:ext cx="2078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35C9796-9496-3371-4EAA-4FE4E7C7E8C0}"/>
              </a:ext>
            </a:extLst>
          </p:cNvPr>
          <p:cNvCxnSpPr>
            <a:cxnSpLocks/>
          </p:cNvCxnSpPr>
          <p:nvPr/>
        </p:nvCxnSpPr>
        <p:spPr>
          <a:xfrm flipV="1">
            <a:off x="7193279" y="3310128"/>
            <a:ext cx="2011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EB9D7A-CEEF-2F82-4FFF-888C821D7834}"/>
              </a:ext>
            </a:extLst>
          </p:cNvPr>
          <p:cNvCxnSpPr>
            <a:cxnSpLocks/>
          </p:cNvCxnSpPr>
          <p:nvPr/>
        </p:nvCxnSpPr>
        <p:spPr>
          <a:xfrm flipH="1">
            <a:off x="3310126" y="3346704"/>
            <a:ext cx="2097025"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7F4648-0DE7-B925-0753-393DBAA5271A}"/>
              </a:ext>
            </a:extLst>
          </p:cNvPr>
          <p:cNvCxnSpPr>
            <a:cxnSpLocks/>
          </p:cNvCxnSpPr>
          <p:nvPr/>
        </p:nvCxnSpPr>
        <p:spPr>
          <a:xfrm flipH="1">
            <a:off x="7138414" y="2877312"/>
            <a:ext cx="2109217" cy="3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2344D7-FEFE-0692-1EC0-C36172D6DE05}"/>
              </a:ext>
            </a:extLst>
          </p:cNvPr>
          <p:cNvSpPr txBox="1"/>
          <p:nvPr/>
        </p:nvSpPr>
        <p:spPr>
          <a:xfrm>
            <a:off x="3517392" y="252374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Upload Image</a:t>
            </a:r>
          </a:p>
        </p:txBody>
      </p:sp>
      <p:sp>
        <p:nvSpPr>
          <p:cNvPr id="14" name="TextBox 13">
            <a:extLst>
              <a:ext uri="{FF2B5EF4-FFF2-40B4-BE49-F238E27FC236}">
                <a16:creationId xmlns:a16="http://schemas.microsoft.com/office/drawing/2014/main" id="{3010FCC5-3A8E-4F85-E1A3-9492E710CBE6}"/>
              </a:ext>
            </a:extLst>
          </p:cNvPr>
          <p:cNvSpPr txBox="1"/>
          <p:nvPr/>
        </p:nvSpPr>
        <p:spPr>
          <a:xfrm>
            <a:off x="3517392" y="3529584"/>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Receive Mood</a:t>
            </a:r>
          </a:p>
        </p:txBody>
      </p:sp>
      <p:sp>
        <p:nvSpPr>
          <p:cNvPr id="15" name="TextBox 14">
            <a:extLst>
              <a:ext uri="{FF2B5EF4-FFF2-40B4-BE49-F238E27FC236}">
                <a16:creationId xmlns:a16="http://schemas.microsoft.com/office/drawing/2014/main" id="{5D830AB6-8C66-74AC-FDB2-D965EFBD7BF6}"/>
              </a:ext>
            </a:extLst>
          </p:cNvPr>
          <p:cNvSpPr txBox="1"/>
          <p:nvPr/>
        </p:nvSpPr>
        <p:spPr>
          <a:xfrm>
            <a:off x="7620000" y="2474976"/>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Out</a:t>
            </a:r>
          </a:p>
        </p:txBody>
      </p:sp>
      <p:sp>
        <p:nvSpPr>
          <p:cNvPr id="16" name="TextBox 15">
            <a:extLst>
              <a:ext uri="{FF2B5EF4-FFF2-40B4-BE49-F238E27FC236}">
                <a16:creationId xmlns:a16="http://schemas.microsoft.com/office/drawing/2014/main" id="{7BB73BD0-BA0F-B164-FFC2-883D73776447}"/>
              </a:ext>
            </a:extLst>
          </p:cNvPr>
          <p:cNvSpPr txBox="1"/>
          <p:nvPr/>
        </p:nvSpPr>
        <p:spPr>
          <a:xfrm>
            <a:off x="7693151" y="3529583"/>
            <a:ext cx="1682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In</a:t>
            </a:r>
          </a:p>
        </p:txBody>
      </p:sp>
    </p:spTree>
    <p:extLst>
      <p:ext uri="{BB962C8B-B14F-4D97-AF65-F5344CB8AC3E}">
        <p14:creationId xmlns:p14="http://schemas.microsoft.com/office/powerpoint/2010/main" val="66601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FD53-62EA-7F8E-1DD7-C0CF029A8EDA}"/>
              </a:ext>
            </a:extLst>
          </p:cNvPr>
          <p:cNvSpPr>
            <a:spLocks noGrp="1"/>
          </p:cNvSpPr>
          <p:nvPr>
            <p:ph type="title"/>
          </p:nvPr>
        </p:nvSpPr>
        <p:spPr>
          <a:xfrm>
            <a:off x="415600" y="128863"/>
            <a:ext cx="11360800" cy="1122400"/>
          </a:xfrm>
        </p:spPr>
        <p:txBody>
          <a:bodyPr/>
          <a:lstStyle/>
          <a:p>
            <a:r>
              <a:rPr lang="en-US"/>
              <a:t>Entity relationship diagram</a:t>
            </a:r>
          </a:p>
        </p:txBody>
      </p:sp>
      <p:sp>
        <p:nvSpPr>
          <p:cNvPr id="3" name="Slide Number Placeholder 2">
            <a:extLst>
              <a:ext uri="{FF2B5EF4-FFF2-40B4-BE49-F238E27FC236}">
                <a16:creationId xmlns:a16="http://schemas.microsoft.com/office/drawing/2014/main" id="{587156D3-D75C-9E2F-784F-8477F1412915}"/>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a:pPr algn="r"/>
              <a:t>28</a:t>
            </a:fld>
            <a:endParaRPr lang="en-GB"/>
          </a:p>
        </p:txBody>
      </p:sp>
      <p:pic>
        <p:nvPicPr>
          <p:cNvPr id="6" name="Picture 5" descr="A diagram of a user flow&#10;&#10;Description automatically generated">
            <a:extLst>
              <a:ext uri="{FF2B5EF4-FFF2-40B4-BE49-F238E27FC236}">
                <a16:creationId xmlns:a16="http://schemas.microsoft.com/office/drawing/2014/main" id="{9BB98A06-8D5C-6C1F-8DE2-1FC87B35EF3E}"/>
              </a:ext>
            </a:extLst>
          </p:cNvPr>
          <p:cNvPicPr>
            <a:picLocks noChangeAspect="1"/>
          </p:cNvPicPr>
          <p:nvPr/>
        </p:nvPicPr>
        <p:blipFill>
          <a:blip r:embed="rId2"/>
          <a:stretch>
            <a:fillRect/>
          </a:stretch>
        </p:blipFill>
        <p:spPr>
          <a:xfrm>
            <a:off x="3047033" y="1014469"/>
            <a:ext cx="6218441" cy="5364931"/>
          </a:xfrm>
          <a:prstGeom prst="rect">
            <a:avLst/>
          </a:prstGeom>
        </p:spPr>
      </p:pic>
    </p:spTree>
    <p:extLst>
      <p:ext uri="{BB962C8B-B14F-4D97-AF65-F5344CB8AC3E}">
        <p14:creationId xmlns:p14="http://schemas.microsoft.com/office/powerpoint/2010/main" val="154082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8A5A87-A2FE-2FF4-4753-47EB8145A40B}"/>
              </a:ext>
            </a:extLst>
          </p:cNvPr>
          <p:cNvSpPr/>
          <p:nvPr/>
        </p:nvSpPr>
        <p:spPr>
          <a:xfrm>
            <a:off x="1236584" y="1133855"/>
            <a:ext cx="2043061" cy="834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Moodsphere</a:t>
            </a:r>
            <a:endParaRPr lang="en-US" sz="2489"/>
          </a:p>
        </p:txBody>
      </p:sp>
      <p:sp>
        <p:nvSpPr>
          <p:cNvPr id="4" name="Rectangle 3">
            <a:extLst>
              <a:ext uri="{FF2B5EF4-FFF2-40B4-BE49-F238E27FC236}">
                <a16:creationId xmlns:a16="http://schemas.microsoft.com/office/drawing/2014/main" id="{53851CC3-FD5A-FEC2-2B9C-1FECC1DAD9C1}"/>
              </a:ext>
            </a:extLst>
          </p:cNvPr>
          <p:cNvSpPr/>
          <p:nvPr/>
        </p:nvSpPr>
        <p:spPr>
          <a:xfrm>
            <a:off x="9406126" y="1164333"/>
            <a:ext cx="1658111" cy="8046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Database</a:t>
            </a:r>
            <a:endParaRPr lang="en-US" sz="2489"/>
          </a:p>
        </p:txBody>
      </p:sp>
      <p:sp>
        <p:nvSpPr>
          <p:cNvPr id="5" name="Rectangle 4">
            <a:extLst>
              <a:ext uri="{FF2B5EF4-FFF2-40B4-BE49-F238E27FC236}">
                <a16:creationId xmlns:a16="http://schemas.microsoft.com/office/drawing/2014/main" id="{A4822359-CE2F-953E-FC54-8976F98BFBB7}"/>
              </a:ext>
            </a:extLst>
          </p:cNvPr>
          <p:cNvSpPr/>
          <p:nvPr/>
        </p:nvSpPr>
        <p:spPr>
          <a:xfrm>
            <a:off x="5346190" y="1146045"/>
            <a:ext cx="1731263" cy="822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121920" tIns="60960" rIns="121920" bIns="6096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2489">
                <a:cs typeface="Arial"/>
              </a:rPr>
              <a:t>ML Model</a:t>
            </a:r>
            <a:endParaRPr lang="en-US" sz="2489"/>
          </a:p>
        </p:txBody>
      </p:sp>
      <p:sp>
        <p:nvSpPr>
          <p:cNvPr id="6" name="Rectangle 5">
            <a:extLst>
              <a:ext uri="{FF2B5EF4-FFF2-40B4-BE49-F238E27FC236}">
                <a16:creationId xmlns:a16="http://schemas.microsoft.com/office/drawing/2014/main" id="{D8872FDE-6C15-4B7C-70ED-9ED942AFE577}"/>
              </a:ext>
            </a:extLst>
          </p:cNvPr>
          <p:cNvSpPr/>
          <p:nvPr/>
        </p:nvSpPr>
        <p:spPr>
          <a:xfrm>
            <a:off x="2029968" y="2609087"/>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8" name="Rectangle 7">
            <a:extLst>
              <a:ext uri="{FF2B5EF4-FFF2-40B4-BE49-F238E27FC236}">
                <a16:creationId xmlns:a16="http://schemas.microsoft.com/office/drawing/2014/main" id="{ED66897F-3D37-03BD-4728-9A7D75F8D635}"/>
              </a:ext>
            </a:extLst>
          </p:cNvPr>
          <p:cNvSpPr/>
          <p:nvPr/>
        </p:nvSpPr>
        <p:spPr>
          <a:xfrm>
            <a:off x="10241280" y="3578349"/>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9" name="Rectangle 8">
            <a:extLst>
              <a:ext uri="{FF2B5EF4-FFF2-40B4-BE49-F238E27FC236}">
                <a16:creationId xmlns:a16="http://schemas.microsoft.com/office/drawing/2014/main" id="{BE7E2FC8-CBF8-9E4F-2F01-AD636C5C0562}"/>
              </a:ext>
            </a:extLst>
          </p:cNvPr>
          <p:cNvSpPr/>
          <p:nvPr/>
        </p:nvSpPr>
        <p:spPr>
          <a:xfrm>
            <a:off x="6096000" y="2609085"/>
            <a:ext cx="97536" cy="1426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sp>
        <p:nvSpPr>
          <p:cNvPr id="10" name="Rectangle 9">
            <a:extLst>
              <a:ext uri="{FF2B5EF4-FFF2-40B4-BE49-F238E27FC236}">
                <a16:creationId xmlns:a16="http://schemas.microsoft.com/office/drawing/2014/main" id="{F825560E-5204-F28B-9741-1AB2CC9DDC93}"/>
              </a:ext>
            </a:extLst>
          </p:cNvPr>
          <p:cNvSpPr/>
          <p:nvPr/>
        </p:nvSpPr>
        <p:spPr>
          <a:xfrm>
            <a:off x="2018677" y="4753748"/>
            <a:ext cx="109728" cy="499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p>
        </p:txBody>
      </p:sp>
      <p:cxnSp>
        <p:nvCxnSpPr>
          <p:cNvPr id="11" name="Straight Arrow Connector 10">
            <a:extLst>
              <a:ext uri="{FF2B5EF4-FFF2-40B4-BE49-F238E27FC236}">
                <a16:creationId xmlns:a16="http://schemas.microsoft.com/office/drawing/2014/main" id="{558E0D11-EEC1-8F56-FD46-3F3E6032E82B}"/>
              </a:ext>
            </a:extLst>
          </p:cNvPr>
          <p:cNvCxnSpPr/>
          <p:nvPr/>
        </p:nvCxnSpPr>
        <p:spPr>
          <a:xfrm>
            <a:off x="2072640" y="1965960"/>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E9F055-8257-5484-3380-43E0A89CD56A}"/>
              </a:ext>
            </a:extLst>
          </p:cNvPr>
          <p:cNvCxnSpPr>
            <a:cxnSpLocks/>
          </p:cNvCxnSpPr>
          <p:nvPr/>
        </p:nvCxnSpPr>
        <p:spPr>
          <a:xfrm>
            <a:off x="6144768" y="1978152"/>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9F04C9-AB44-82FE-1212-E12562C3508F}"/>
              </a:ext>
            </a:extLst>
          </p:cNvPr>
          <p:cNvCxnSpPr>
            <a:cxnSpLocks/>
          </p:cNvCxnSpPr>
          <p:nvPr/>
        </p:nvCxnSpPr>
        <p:spPr>
          <a:xfrm>
            <a:off x="6126479" y="4026408"/>
            <a:ext cx="0" cy="627888"/>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41E8DA-3653-D2FD-72E0-393223D5E68C}"/>
              </a:ext>
            </a:extLst>
          </p:cNvPr>
          <p:cNvCxnSpPr>
            <a:cxnSpLocks/>
          </p:cNvCxnSpPr>
          <p:nvPr/>
        </p:nvCxnSpPr>
        <p:spPr>
          <a:xfrm>
            <a:off x="10271759" y="1978152"/>
            <a:ext cx="18288" cy="159105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B5A9D4-4DB1-CDBF-505E-B8A390211F29}"/>
              </a:ext>
            </a:extLst>
          </p:cNvPr>
          <p:cNvCxnSpPr>
            <a:cxnSpLocks/>
          </p:cNvCxnSpPr>
          <p:nvPr/>
        </p:nvCxnSpPr>
        <p:spPr>
          <a:xfrm>
            <a:off x="2085284" y="4032504"/>
            <a:ext cx="4289" cy="2038096"/>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D6F77A-DC14-3CA1-BA53-9CEDC7BAACAB}"/>
              </a:ext>
            </a:extLst>
          </p:cNvPr>
          <p:cNvSpPr txBox="1"/>
          <p:nvPr/>
        </p:nvSpPr>
        <p:spPr>
          <a:xfrm>
            <a:off x="170689" y="2036063"/>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Upload Image</a:t>
            </a:r>
          </a:p>
        </p:txBody>
      </p:sp>
      <p:cxnSp>
        <p:nvCxnSpPr>
          <p:cNvPr id="17" name="Straight Arrow Connector 16">
            <a:extLst>
              <a:ext uri="{FF2B5EF4-FFF2-40B4-BE49-F238E27FC236}">
                <a16:creationId xmlns:a16="http://schemas.microsoft.com/office/drawing/2014/main" id="{2BAA9503-503C-9579-89B9-A1C6F37312AC}"/>
              </a:ext>
            </a:extLst>
          </p:cNvPr>
          <p:cNvCxnSpPr/>
          <p:nvPr/>
        </p:nvCxnSpPr>
        <p:spPr>
          <a:xfrm flipV="1">
            <a:off x="2145792" y="2697480"/>
            <a:ext cx="3962400" cy="24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09083-CDFB-911C-7B2C-9C6232F60E25}"/>
              </a:ext>
            </a:extLst>
          </p:cNvPr>
          <p:cNvCxnSpPr>
            <a:cxnSpLocks/>
          </p:cNvCxnSpPr>
          <p:nvPr/>
        </p:nvCxnSpPr>
        <p:spPr>
          <a:xfrm flipV="1">
            <a:off x="165045" y="2387489"/>
            <a:ext cx="1938076" cy="2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B386F04-83EB-BDD8-49B3-88A512B79EFB}"/>
              </a:ext>
            </a:extLst>
          </p:cNvPr>
          <p:cNvSpPr txBox="1"/>
          <p:nvPr/>
        </p:nvSpPr>
        <p:spPr>
          <a:xfrm>
            <a:off x="3100153" y="2284418"/>
            <a:ext cx="204983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Analyze image</a:t>
            </a:r>
          </a:p>
        </p:txBody>
      </p:sp>
      <p:sp>
        <p:nvSpPr>
          <p:cNvPr id="19" name="TextBox 18">
            <a:extLst>
              <a:ext uri="{FF2B5EF4-FFF2-40B4-BE49-F238E27FC236}">
                <a16:creationId xmlns:a16="http://schemas.microsoft.com/office/drawing/2014/main" id="{6FACE7E2-EEFD-70F6-FD78-E41F04862CF6}"/>
              </a:ext>
            </a:extLst>
          </p:cNvPr>
          <p:cNvSpPr txBox="1"/>
          <p:nvPr/>
        </p:nvSpPr>
        <p:spPr>
          <a:xfrm>
            <a:off x="6554555" y="2764197"/>
            <a:ext cx="1536191"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Predict Mood</a:t>
            </a:r>
            <a:endParaRPr lang="en-US" sz="2489"/>
          </a:p>
        </p:txBody>
      </p:sp>
      <p:cxnSp>
        <p:nvCxnSpPr>
          <p:cNvPr id="21" name="Straight Arrow Connector 20">
            <a:extLst>
              <a:ext uri="{FF2B5EF4-FFF2-40B4-BE49-F238E27FC236}">
                <a16:creationId xmlns:a16="http://schemas.microsoft.com/office/drawing/2014/main" id="{CF55E228-000C-B0E9-E6E5-E424D5F89085}"/>
              </a:ext>
            </a:extLst>
          </p:cNvPr>
          <p:cNvCxnSpPr>
            <a:cxnSpLocks/>
          </p:cNvCxnSpPr>
          <p:nvPr/>
        </p:nvCxnSpPr>
        <p:spPr>
          <a:xfrm flipH="1" flipV="1">
            <a:off x="6147705" y="3510279"/>
            <a:ext cx="993420" cy="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4E9EC76-6112-EDBB-C60B-1D3DDD762706}"/>
              </a:ext>
            </a:extLst>
          </p:cNvPr>
          <p:cNvCxnSpPr/>
          <p:nvPr/>
        </p:nvCxnSpPr>
        <p:spPr>
          <a:xfrm>
            <a:off x="6180668" y="3158068"/>
            <a:ext cx="976488"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640357-E7D5-4939-B87C-F054CA28A91D}"/>
              </a:ext>
            </a:extLst>
          </p:cNvPr>
          <p:cNvCxnSpPr>
            <a:cxnSpLocks/>
          </p:cNvCxnSpPr>
          <p:nvPr/>
        </p:nvCxnSpPr>
        <p:spPr>
          <a:xfrm flipH="1">
            <a:off x="7140223" y="3175000"/>
            <a:ext cx="11288" cy="3386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7DA9E0-C7EE-9882-EC14-74833B11E438}"/>
              </a:ext>
            </a:extLst>
          </p:cNvPr>
          <p:cNvCxnSpPr>
            <a:cxnSpLocks/>
          </p:cNvCxnSpPr>
          <p:nvPr/>
        </p:nvCxnSpPr>
        <p:spPr>
          <a:xfrm>
            <a:off x="6192859" y="3845107"/>
            <a:ext cx="4080932" cy="1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EFA198-0A1B-0939-9080-85367F2F8C84}"/>
              </a:ext>
            </a:extLst>
          </p:cNvPr>
          <p:cNvSpPr txBox="1"/>
          <p:nvPr/>
        </p:nvSpPr>
        <p:spPr>
          <a:xfrm>
            <a:off x="6870645" y="4039842"/>
            <a:ext cx="2896500"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API call requested for service</a:t>
            </a:r>
          </a:p>
        </p:txBody>
      </p:sp>
      <p:cxnSp>
        <p:nvCxnSpPr>
          <p:cNvPr id="26" name="Straight Arrow Connector 25">
            <a:extLst>
              <a:ext uri="{FF2B5EF4-FFF2-40B4-BE49-F238E27FC236}">
                <a16:creationId xmlns:a16="http://schemas.microsoft.com/office/drawing/2014/main" id="{3EF89E5A-6CFA-76C1-CE99-6EF6087B421F}"/>
              </a:ext>
            </a:extLst>
          </p:cNvPr>
          <p:cNvCxnSpPr>
            <a:cxnSpLocks/>
          </p:cNvCxnSpPr>
          <p:nvPr/>
        </p:nvCxnSpPr>
        <p:spPr>
          <a:xfrm flipH="1">
            <a:off x="2117568" y="4793377"/>
            <a:ext cx="8133645" cy="4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3B4A45-C8B6-43F3-4551-F30F896AFBD9}"/>
              </a:ext>
            </a:extLst>
          </p:cNvPr>
          <p:cNvSpPr txBox="1"/>
          <p:nvPr/>
        </p:nvSpPr>
        <p:spPr>
          <a:xfrm>
            <a:off x="4528199" y="5005042"/>
            <a:ext cx="3551255"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Sends the data to MoodSphere</a:t>
            </a:r>
            <a:endParaRPr lang="en-US" sz="2489"/>
          </a:p>
        </p:txBody>
      </p:sp>
      <p:sp>
        <p:nvSpPr>
          <p:cNvPr id="28" name="TextBox 27">
            <a:extLst>
              <a:ext uri="{FF2B5EF4-FFF2-40B4-BE49-F238E27FC236}">
                <a16:creationId xmlns:a16="http://schemas.microsoft.com/office/drawing/2014/main" id="{2C5F5BBF-ACDD-F4EB-F52D-82EE46B04223}"/>
              </a:ext>
            </a:extLst>
          </p:cNvPr>
          <p:cNvSpPr txBox="1"/>
          <p:nvPr/>
        </p:nvSpPr>
        <p:spPr>
          <a:xfrm>
            <a:off x="165043" y="5253397"/>
            <a:ext cx="1649077" cy="86177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600"/>
              <a:t>Display the recommended song</a:t>
            </a:r>
            <a:endParaRPr lang="en-US" sz="2489"/>
          </a:p>
        </p:txBody>
      </p:sp>
      <p:cxnSp>
        <p:nvCxnSpPr>
          <p:cNvPr id="29" name="Straight Arrow Connector 28">
            <a:extLst>
              <a:ext uri="{FF2B5EF4-FFF2-40B4-BE49-F238E27FC236}">
                <a16:creationId xmlns:a16="http://schemas.microsoft.com/office/drawing/2014/main" id="{65EBD342-AF58-2375-62F1-A10466BA1F1B}"/>
              </a:ext>
            </a:extLst>
          </p:cNvPr>
          <p:cNvCxnSpPr>
            <a:cxnSpLocks/>
          </p:cNvCxnSpPr>
          <p:nvPr/>
        </p:nvCxnSpPr>
        <p:spPr>
          <a:xfrm flipH="1">
            <a:off x="1615214" y="5685195"/>
            <a:ext cx="491065"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54;p13">
            <a:extLst>
              <a:ext uri="{FF2B5EF4-FFF2-40B4-BE49-F238E27FC236}">
                <a16:creationId xmlns:a16="http://schemas.microsoft.com/office/drawing/2014/main" id="{D2A26CC5-0991-D170-C454-0B8CAF1AF65C}"/>
              </a:ext>
            </a:extLst>
          </p:cNvPr>
          <p:cNvSpPr txBox="1"/>
          <p:nvPr/>
        </p:nvSpPr>
        <p:spPr>
          <a:xfrm>
            <a:off x="4605967" y="307100"/>
            <a:ext cx="3397600" cy="44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2667" b="1">
                <a:solidFill>
                  <a:schemeClr val="tx1"/>
                </a:solidFill>
                <a:latin typeface="Tw Cen MT" panose="020B0602020104020603" pitchFamily="34" charset="77"/>
              </a:rPr>
              <a:t>Sequence Diagram</a:t>
            </a:r>
            <a:endParaRPr lang="en-US" sz="2667" b="1">
              <a:solidFill>
                <a:schemeClr val="tx1"/>
              </a:solidFill>
              <a:latin typeface="Tw Cen MT" panose="020B0602020104020603" pitchFamily="34" charset="77"/>
            </a:endParaRPr>
          </a:p>
        </p:txBody>
      </p:sp>
      <p:sp>
        <p:nvSpPr>
          <p:cNvPr id="32" name="Slide Number Placeholder 2">
            <a:extLst>
              <a:ext uri="{FF2B5EF4-FFF2-40B4-BE49-F238E27FC236}">
                <a16:creationId xmlns:a16="http://schemas.microsoft.com/office/drawing/2014/main" id="{0B3A8443-2925-3574-352D-D5C2225335D4}"/>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dirty="0"/>
              <a:pPr algn="r"/>
              <a:t>29</a:t>
            </a:fld>
            <a:endParaRPr lang="en-GB"/>
          </a:p>
        </p:txBody>
      </p:sp>
    </p:spTree>
    <p:extLst>
      <p:ext uri="{BB962C8B-B14F-4D97-AF65-F5344CB8AC3E}">
        <p14:creationId xmlns:p14="http://schemas.microsoft.com/office/powerpoint/2010/main" val="288299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5C65-2F5D-8C84-362B-2EEB165FF2E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8B4A9C0-38A6-03FE-22F3-D078D45F0D60}"/>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46" name="Text Placeholder 45">
            <a:extLst>
              <a:ext uri="{FF2B5EF4-FFF2-40B4-BE49-F238E27FC236}">
                <a16:creationId xmlns:a16="http://schemas.microsoft.com/office/drawing/2014/main" id="{2F1A83FA-2270-4C19-78FD-6B685F000ECE}"/>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Bhavik Chopra</a:t>
            </a:r>
          </a:p>
        </p:txBody>
      </p:sp>
      <p:sp>
        <p:nvSpPr>
          <p:cNvPr id="47" name="Text Placeholder 46">
            <a:extLst>
              <a:ext uri="{FF2B5EF4-FFF2-40B4-BE49-F238E27FC236}">
                <a16:creationId xmlns:a16="http://schemas.microsoft.com/office/drawing/2014/main" id="{05D83FCA-65C4-BA54-A347-62DCC968425E}"/>
              </a:ext>
            </a:extLst>
          </p:cNvPr>
          <p:cNvSpPr>
            <a:spLocks noGrp="1"/>
          </p:cNvSpPr>
          <p:nvPr>
            <p:ph type="body" sz="quarter" idx="21"/>
          </p:nvPr>
        </p:nvSpPr>
        <p:spPr/>
        <p:txBody>
          <a:bodyPr/>
          <a:lstStyle/>
          <a:p>
            <a:r>
              <a:rPr lang="en-US"/>
              <a:t>Data Scientist </a:t>
            </a:r>
          </a:p>
        </p:txBody>
      </p:sp>
      <p:sp>
        <p:nvSpPr>
          <p:cNvPr id="48" name="Text Placeholder 47">
            <a:extLst>
              <a:ext uri="{FF2B5EF4-FFF2-40B4-BE49-F238E27FC236}">
                <a16:creationId xmlns:a16="http://schemas.microsoft.com/office/drawing/2014/main" id="{D75EC065-B829-0C28-BB1A-89E38DCBEDA8}"/>
              </a:ext>
            </a:extLst>
          </p:cNvPr>
          <p:cNvSpPr>
            <a:spLocks noGrp="1"/>
          </p:cNvSpPr>
          <p:nvPr>
            <p:ph type="body" sz="quarter" idx="22"/>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Dhyey Dave</a:t>
            </a:r>
          </a:p>
          <a:p>
            <a:endParaRPr lang="en-US"/>
          </a:p>
        </p:txBody>
      </p:sp>
      <p:sp>
        <p:nvSpPr>
          <p:cNvPr id="49" name="Text Placeholder 48">
            <a:extLst>
              <a:ext uri="{FF2B5EF4-FFF2-40B4-BE49-F238E27FC236}">
                <a16:creationId xmlns:a16="http://schemas.microsoft.com/office/drawing/2014/main" id="{AEDF52FF-FCCB-BE1C-14C9-D0FCFCE6A43B}"/>
              </a:ext>
            </a:extLst>
          </p:cNvPr>
          <p:cNvSpPr>
            <a:spLocks noGrp="1"/>
          </p:cNvSpPr>
          <p:nvPr>
            <p:ph type="body" sz="quarter" idx="23"/>
          </p:nvPr>
        </p:nvSpPr>
        <p:spPr/>
        <p:txBody>
          <a:bodyPr vert="horz" lIns="45720" tIns="45720" rIns="45720" bIns="45720" rtlCol="0" anchor="t">
            <a:normAutofit/>
          </a:bodyPr>
          <a:lstStyle/>
          <a:p>
            <a:r>
              <a:rPr lang="en-US"/>
              <a:t>Lead Developer</a:t>
            </a:r>
          </a:p>
        </p:txBody>
      </p:sp>
      <p:sp>
        <p:nvSpPr>
          <p:cNvPr id="50" name="Text Placeholder 49">
            <a:extLst>
              <a:ext uri="{FF2B5EF4-FFF2-40B4-BE49-F238E27FC236}">
                <a16:creationId xmlns:a16="http://schemas.microsoft.com/office/drawing/2014/main" id="{CD1100A7-0FEE-991D-F409-DC78750837BB}"/>
              </a:ext>
            </a:extLst>
          </p:cNvPr>
          <p:cNvSpPr>
            <a:spLocks noGrp="1"/>
          </p:cNvSpPr>
          <p:nvPr>
            <p:ph type="body" sz="quarter" idx="24"/>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Krushil </a:t>
            </a:r>
            <a:r>
              <a:rPr lang="en-US" sz="1400" err="1">
                <a:effectLst>
                  <a:outerShdw blurRad="38100" dist="38100" dir="2700000" algn="tl">
                    <a:srgbClr val="000000">
                      <a:alpha val="43137"/>
                    </a:srgbClr>
                  </a:outerShdw>
                </a:effectLst>
              </a:rPr>
              <a:t>Sheladiya</a:t>
            </a:r>
          </a:p>
          <a:p>
            <a:endParaRPr lang="en-US"/>
          </a:p>
        </p:txBody>
      </p:sp>
      <p:sp>
        <p:nvSpPr>
          <p:cNvPr id="51" name="Text Placeholder 50">
            <a:extLst>
              <a:ext uri="{FF2B5EF4-FFF2-40B4-BE49-F238E27FC236}">
                <a16:creationId xmlns:a16="http://schemas.microsoft.com/office/drawing/2014/main" id="{79C922E1-A310-F9DE-CFCF-EEFADC0CDA0D}"/>
              </a:ext>
            </a:extLst>
          </p:cNvPr>
          <p:cNvSpPr>
            <a:spLocks noGrp="1"/>
          </p:cNvSpPr>
          <p:nvPr>
            <p:ph type="body" sz="quarter" idx="25"/>
          </p:nvPr>
        </p:nvSpPr>
        <p:spPr/>
        <p:txBody>
          <a:bodyPr vert="horz" lIns="45720" tIns="45720" rIns="45720" bIns="45720" rtlCol="0" anchor="t">
            <a:normAutofit/>
          </a:bodyPr>
          <a:lstStyle/>
          <a:p>
            <a:r>
              <a:rPr lang="en-US"/>
              <a:t>UI/UX Developer</a:t>
            </a:r>
          </a:p>
        </p:txBody>
      </p:sp>
      <p:sp>
        <p:nvSpPr>
          <p:cNvPr id="52" name="Text Placeholder 51">
            <a:extLst>
              <a:ext uri="{FF2B5EF4-FFF2-40B4-BE49-F238E27FC236}">
                <a16:creationId xmlns:a16="http://schemas.microsoft.com/office/drawing/2014/main" id="{5BDFAC48-0F9B-7FAF-B95F-FFEF249021E4}"/>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Mahesh Nakka</a:t>
            </a:r>
            <a:endParaRPr lang="en-US" sz="1400"/>
          </a:p>
          <a:p>
            <a:endParaRPr lang="en-US"/>
          </a:p>
        </p:txBody>
      </p:sp>
      <p:sp>
        <p:nvSpPr>
          <p:cNvPr id="53" name="Text Placeholder 52">
            <a:extLst>
              <a:ext uri="{FF2B5EF4-FFF2-40B4-BE49-F238E27FC236}">
                <a16:creationId xmlns:a16="http://schemas.microsoft.com/office/drawing/2014/main" id="{D4096FB8-204B-176A-9438-C3C1D56776BC}"/>
              </a:ext>
            </a:extLst>
          </p:cNvPr>
          <p:cNvSpPr>
            <a:spLocks noGrp="1"/>
          </p:cNvSpPr>
          <p:nvPr>
            <p:ph type="body" sz="quarter" idx="27"/>
          </p:nvPr>
        </p:nvSpPr>
        <p:spPr/>
        <p:txBody>
          <a:bodyPr vert="horz" lIns="45720" tIns="45720" rIns="45720" bIns="45720" rtlCol="0" anchor="t">
            <a:normAutofit/>
          </a:bodyPr>
          <a:lstStyle/>
          <a:p>
            <a:r>
              <a:rPr lang="en-US"/>
              <a:t>Backend developer/QA</a:t>
            </a:r>
          </a:p>
        </p:txBody>
      </p:sp>
      <p:pic>
        <p:nvPicPr>
          <p:cNvPr id="9" name="Picture Placeholder 8">
            <a:extLst>
              <a:ext uri="{FF2B5EF4-FFF2-40B4-BE49-F238E27FC236}">
                <a16:creationId xmlns:a16="http://schemas.microsoft.com/office/drawing/2014/main" id="{549CCDA8-78D8-B196-2575-5C8F9A36CE96}"/>
              </a:ext>
            </a:extLst>
          </p:cNvPr>
          <p:cNvPicPr>
            <a:picLocks noGrp="1" noChangeAspect="1"/>
          </p:cNvPicPr>
          <p:nvPr>
            <p:ph type="pic" sz="quarter" idx="14"/>
          </p:nvPr>
        </p:nvPicPr>
        <p:blipFill rotWithShape="1">
          <a:blip r:embed="rId3"/>
          <a:srcRect l="350" t="4020" r="-350" b="20980"/>
          <a:stretch/>
        </p:blipFill>
        <p:spPr>
          <a:xfrm>
            <a:off x="3657600" y="1819656"/>
            <a:ext cx="2282932" cy="2282932"/>
          </a:xfrm>
        </p:spPr>
      </p:pic>
      <p:pic>
        <p:nvPicPr>
          <p:cNvPr id="15" name="Picture Placeholder 14">
            <a:extLst>
              <a:ext uri="{FF2B5EF4-FFF2-40B4-BE49-F238E27FC236}">
                <a16:creationId xmlns:a16="http://schemas.microsoft.com/office/drawing/2014/main" id="{A6A3372E-B38C-F4FE-2EF1-D36B02EDEC4C}"/>
              </a:ext>
            </a:extLst>
          </p:cNvPr>
          <p:cNvPicPr>
            <a:picLocks noGrp="1" noChangeAspect="1"/>
          </p:cNvPicPr>
          <p:nvPr>
            <p:ph type="pic" sz="quarter" idx="16"/>
          </p:nvPr>
        </p:nvPicPr>
        <p:blipFill>
          <a:blip r:embed="rId4"/>
          <a:srcRect t="12526" b="12526"/>
          <a:stretch>
            <a:fillRect/>
          </a:stretch>
        </p:blipFill>
        <p:spPr/>
      </p:pic>
      <p:pic>
        <p:nvPicPr>
          <p:cNvPr id="21" name="Picture Placeholder 20">
            <a:extLst>
              <a:ext uri="{FF2B5EF4-FFF2-40B4-BE49-F238E27FC236}">
                <a16:creationId xmlns:a16="http://schemas.microsoft.com/office/drawing/2014/main" id="{675873F3-49D0-9243-93F7-82BE909718D7}"/>
              </a:ext>
            </a:extLst>
          </p:cNvPr>
          <p:cNvPicPr>
            <a:picLocks noGrp="1" noChangeAspect="1"/>
          </p:cNvPicPr>
          <p:nvPr>
            <p:ph type="pic" sz="quarter" idx="13"/>
          </p:nvPr>
        </p:nvPicPr>
        <p:blipFill>
          <a:blip r:embed="rId5"/>
          <a:srcRect/>
          <a:stretch>
            <a:fillRect/>
          </a:stretch>
        </p:blipFill>
        <p:spPr/>
      </p:pic>
      <p:pic>
        <p:nvPicPr>
          <p:cNvPr id="23" name="Picture Placeholder 22">
            <a:extLst>
              <a:ext uri="{FF2B5EF4-FFF2-40B4-BE49-F238E27FC236}">
                <a16:creationId xmlns:a16="http://schemas.microsoft.com/office/drawing/2014/main" id="{597A495E-1AB9-3E7A-5207-1A02CB66414F}"/>
              </a:ext>
            </a:extLst>
          </p:cNvPr>
          <p:cNvPicPr>
            <a:picLocks noGrp="1" noChangeAspect="1"/>
          </p:cNvPicPr>
          <p:nvPr>
            <p:ph type="pic" sz="quarter" idx="15"/>
          </p:nvPr>
        </p:nvPicPr>
        <p:blipFill>
          <a:blip r:embed="rId6"/>
          <a:srcRect t="13621" b="13621"/>
          <a:stretch>
            <a:fillRect/>
          </a:stretch>
        </p:blipFill>
        <p:spPr/>
      </p:pic>
      <p:sp>
        <p:nvSpPr>
          <p:cNvPr id="4" name="Slide Number Placeholder 2">
            <a:extLst>
              <a:ext uri="{FF2B5EF4-FFF2-40B4-BE49-F238E27FC236}">
                <a16:creationId xmlns:a16="http://schemas.microsoft.com/office/drawing/2014/main" id="{28CEE797-507E-2A20-AE89-7129DDDE879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a:t>
            </a:fld>
            <a:endParaRPr lang="en-GB"/>
          </a:p>
        </p:txBody>
      </p:sp>
    </p:spTree>
    <p:extLst>
      <p:ext uri="{BB962C8B-B14F-4D97-AF65-F5344CB8AC3E}">
        <p14:creationId xmlns:p14="http://schemas.microsoft.com/office/powerpoint/2010/main" val="5162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B21A-361E-F153-5C2D-D6FF59DAE810}"/>
              </a:ext>
            </a:extLst>
          </p:cNvPr>
          <p:cNvSpPr>
            <a:spLocks noGrp="1"/>
          </p:cNvSpPr>
          <p:nvPr>
            <p:ph type="title"/>
          </p:nvPr>
        </p:nvSpPr>
        <p:spPr>
          <a:xfrm>
            <a:off x="415600" y="128863"/>
            <a:ext cx="11360800" cy="1122400"/>
          </a:xfrm>
        </p:spPr>
        <p:txBody>
          <a:bodyPr/>
          <a:lstStyle/>
          <a:p>
            <a:r>
              <a:rPr lang="en-US"/>
              <a:t>State diagram</a:t>
            </a:r>
          </a:p>
        </p:txBody>
      </p:sp>
      <p:pic>
        <p:nvPicPr>
          <p:cNvPr id="6" name="Picture 5" descr="A diagram of a software application&#10;&#10;Description automatically generated with medium confidence">
            <a:extLst>
              <a:ext uri="{FF2B5EF4-FFF2-40B4-BE49-F238E27FC236}">
                <a16:creationId xmlns:a16="http://schemas.microsoft.com/office/drawing/2014/main" id="{6BBC16E5-45ED-845A-D14C-548FED48CB9D}"/>
              </a:ext>
            </a:extLst>
          </p:cNvPr>
          <p:cNvPicPr>
            <a:picLocks noChangeAspect="1"/>
          </p:cNvPicPr>
          <p:nvPr/>
        </p:nvPicPr>
        <p:blipFill>
          <a:blip r:embed="rId2"/>
          <a:stretch>
            <a:fillRect/>
          </a:stretch>
        </p:blipFill>
        <p:spPr>
          <a:xfrm>
            <a:off x="2220951" y="1025913"/>
            <a:ext cx="7772400" cy="5010160"/>
          </a:xfrm>
          <a:prstGeom prst="rect">
            <a:avLst/>
          </a:prstGeom>
        </p:spPr>
      </p:pic>
      <p:pic>
        <p:nvPicPr>
          <p:cNvPr id="7" name="Picture 6">
            <a:extLst>
              <a:ext uri="{FF2B5EF4-FFF2-40B4-BE49-F238E27FC236}">
                <a16:creationId xmlns:a16="http://schemas.microsoft.com/office/drawing/2014/main" id="{2700D681-6E70-E372-F51A-CC31202BE54B}"/>
              </a:ext>
            </a:extLst>
          </p:cNvPr>
          <p:cNvPicPr>
            <a:picLocks noChangeAspect="1"/>
          </p:cNvPicPr>
          <p:nvPr/>
        </p:nvPicPr>
        <p:blipFill>
          <a:blip r:embed="rId3"/>
          <a:stretch>
            <a:fillRect/>
          </a:stretch>
        </p:blipFill>
        <p:spPr>
          <a:xfrm>
            <a:off x="11582400" y="5720122"/>
            <a:ext cx="609600" cy="609600"/>
          </a:xfrm>
          <a:prstGeom prst="rect">
            <a:avLst/>
          </a:prstGeom>
        </p:spPr>
      </p:pic>
      <p:sp>
        <p:nvSpPr>
          <p:cNvPr id="5" name="Slide Number Placeholder 2">
            <a:extLst>
              <a:ext uri="{FF2B5EF4-FFF2-40B4-BE49-F238E27FC236}">
                <a16:creationId xmlns:a16="http://schemas.microsoft.com/office/drawing/2014/main" id="{348B7148-5DB1-D2FC-7E99-9FC1904F35DB}"/>
              </a:ext>
            </a:extLst>
          </p:cNvPr>
          <p:cNvSpPr txBox="1">
            <a:spLocks/>
          </p:cNvSpPr>
          <p:nvPr/>
        </p:nvSpPr>
        <p:spPr>
          <a:xfrm>
            <a:off x="10534612" y="6354100"/>
            <a:ext cx="1482226" cy="502054"/>
          </a:xfrm>
          <a:prstGeom prst="rect">
            <a:avLst/>
          </a:prstGeom>
        </p:spPr>
        <p:txBody>
          <a:bodyPr spcFirstLastPara="1" vert="horz" wrap="square" lIns="91425" tIns="91425" rIns="91425" bIns="91425" rtlCol="0" anchor="ctr" anchorCtr="0">
            <a:normAutofit/>
          </a:bodyPr>
          <a:lstStyle>
            <a:defPPr>
              <a:defRPr lang="en-US"/>
            </a:defPPr>
            <a:lvl1pPr marL="0" lvl="0" algn="l" defTabSz="457200" rtl="0" eaLnBrk="1" latinLnBrk="0" hangingPunct="1">
              <a:buNone/>
              <a:defRPr sz="1000" kern="1200">
                <a:solidFill>
                  <a:schemeClr val="tx1">
                    <a:lumMod val="95000"/>
                    <a:lumOff val="5000"/>
                  </a:schemeClr>
                </a:solidFill>
                <a:latin typeface="+mj-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r>
              <a:rPr lang="en-GB"/>
              <a:t>MOODSPHERE                            </a:t>
            </a:r>
            <a:fld id="{00000000-1234-1234-1234-123412341234}" type="slidenum">
              <a:rPr lang="en-GB" dirty="0"/>
              <a:pPr algn="r"/>
              <a:t>30</a:t>
            </a:fld>
            <a:endParaRPr lang="en-GB"/>
          </a:p>
        </p:txBody>
      </p:sp>
    </p:spTree>
    <p:extLst>
      <p:ext uri="{BB962C8B-B14F-4D97-AF65-F5344CB8AC3E}">
        <p14:creationId xmlns:p14="http://schemas.microsoft.com/office/powerpoint/2010/main" val="4024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B5D878C-50A6-4E6D-5BC3-8AEA0D22AE3D}"/>
              </a:ext>
            </a:extLst>
          </p:cNvPr>
          <p:cNvSpPr/>
          <p:nvPr/>
        </p:nvSpPr>
        <p:spPr>
          <a:xfrm>
            <a:off x="5237136" y="3099661"/>
            <a:ext cx="1717728" cy="6586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Webapp</a:t>
            </a:r>
          </a:p>
        </p:txBody>
      </p:sp>
      <p:sp>
        <p:nvSpPr>
          <p:cNvPr id="5" name="TextBox 10">
            <a:extLst>
              <a:ext uri="{FF2B5EF4-FFF2-40B4-BE49-F238E27FC236}">
                <a16:creationId xmlns:a16="http://schemas.microsoft.com/office/drawing/2014/main" id="{0D3158EA-7D17-D8F7-CA32-9401FF099A5D}"/>
              </a:ext>
            </a:extLst>
          </p:cNvPr>
          <p:cNvSpPr txBox="1"/>
          <p:nvPr/>
        </p:nvSpPr>
        <p:spPr>
          <a:xfrm>
            <a:off x="5114439" y="387457"/>
            <a:ext cx="22989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Class Diagram</a:t>
            </a:r>
          </a:p>
        </p:txBody>
      </p:sp>
      <p:cxnSp>
        <p:nvCxnSpPr>
          <p:cNvPr id="6" name="Connector: Elbow 5">
            <a:extLst>
              <a:ext uri="{FF2B5EF4-FFF2-40B4-BE49-F238E27FC236}">
                <a16:creationId xmlns:a16="http://schemas.microsoft.com/office/drawing/2014/main" id="{964EBF86-0177-2B89-E3B8-BDCCD461274D}"/>
              </a:ext>
            </a:extLst>
          </p:cNvPr>
          <p:cNvCxnSpPr/>
          <p:nvPr/>
        </p:nvCxnSpPr>
        <p:spPr>
          <a:xfrm>
            <a:off x="3799183" y="1855437"/>
            <a:ext cx="1469754" cy="1450382"/>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D665DCBB-6849-CCB5-F7B3-117E8684DBC1}"/>
              </a:ext>
            </a:extLst>
          </p:cNvPr>
          <p:cNvCxnSpPr/>
          <p:nvPr/>
        </p:nvCxnSpPr>
        <p:spPr>
          <a:xfrm flipH="1">
            <a:off x="4113830" y="3561058"/>
            <a:ext cx="1126211" cy="180555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2D5A13C9-00A0-C501-F70E-0DF9E63A9469}"/>
              </a:ext>
            </a:extLst>
          </p:cNvPr>
          <p:cNvCxnSpPr>
            <a:cxnSpLocks/>
          </p:cNvCxnSpPr>
          <p:nvPr/>
        </p:nvCxnSpPr>
        <p:spPr>
          <a:xfrm flipH="1">
            <a:off x="6941462" y="1642335"/>
            <a:ext cx="1307024" cy="1812010"/>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CAE96AD-9328-6249-C8F5-E833A3A6EE6C}"/>
              </a:ext>
            </a:extLst>
          </p:cNvPr>
          <p:cNvCxnSpPr/>
          <p:nvPr/>
        </p:nvCxnSpPr>
        <p:spPr>
          <a:xfrm flipH="1">
            <a:off x="9041807" y="2050781"/>
            <a:ext cx="15498" cy="15278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aphicFrame>
        <p:nvGraphicFramePr>
          <p:cNvPr id="11" name="Table 10">
            <a:extLst>
              <a:ext uri="{FF2B5EF4-FFF2-40B4-BE49-F238E27FC236}">
                <a16:creationId xmlns:a16="http://schemas.microsoft.com/office/drawing/2014/main" id="{CF484FF5-2BC2-36EF-0583-E36CA06673F8}"/>
              </a:ext>
            </a:extLst>
          </p:cNvPr>
          <p:cNvGraphicFramePr>
            <a:graphicFrameLocks noGrp="1"/>
          </p:cNvGraphicFramePr>
          <p:nvPr>
            <p:extLst>
              <p:ext uri="{D42A27DB-BD31-4B8C-83A1-F6EECF244321}">
                <p14:modId xmlns:p14="http://schemas.microsoft.com/office/powerpoint/2010/main" val="2753236908"/>
              </p:ext>
            </p:extLst>
          </p:nvPr>
        </p:nvGraphicFramePr>
        <p:xfrm>
          <a:off x="1865947" y="1094334"/>
          <a:ext cx="1876425" cy="1463040"/>
        </p:xfrm>
        <a:graphic>
          <a:graphicData uri="http://schemas.openxmlformats.org/drawingml/2006/table">
            <a:tbl>
              <a:tblPr bandRow="1">
                <a:tableStyleId>{5C22544A-7EE6-4342-B048-85BDC9FD1C3A}</a:tableStyleId>
              </a:tblPr>
              <a:tblGrid>
                <a:gridCol w="1876425">
                  <a:extLst>
                    <a:ext uri="{9D8B030D-6E8A-4147-A177-3AD203B41FA5}">
                      <a16:colId xmlns:a16="http://schemas.microsoft.com/office/drawing/2014/main" val="2105331159"/>
                    </a:ext>
                  </a:extLst>
                </a:gridCol>
              </a:tblGrid>
              <a:tr h="333375">
                <a:tc>
                  <a:txBody>
                    <a:bodyPr/>
                    <a:lstStyle/>
                    <a:p>
                      <a:pPr fontAlgn="base"/>
                      <a:r>
                        <a:rPr lang="en-US" sz="1800" b="1">
                          <a:solidFill>
                            <a:srgbClr val="FFFFFF"/>
                          </a:solidFill>
                          <a:effectLst/>
                          <a:highlight>
                            <a:srgbClr val="156082"/>
                          </a:highlight>
                          <a:latin typeface="Aptos" panose="020B0004020202020204" pitchFamily="34" charset="0"/>
                        </a:rPr>
                        <a:t>User</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403670687"/>
                  </a:ext>
                </a:extLst>
              </a:tr>
              <a:tr h="333375">
                <a:tc>
                  <a:txBody>
                    <a:bodyPr/>
                    <a:lstStyle/>
                    <a:p>
                      <a:pPr fontAlgn="base"/>
                      <a:r>
                        <a:rPr lang="en-US" sz="1800">
                          <a:effectLst/>
                          <a:highlight>
                            <a:srgbClr val="CCD2D8"/>
                          </a:highlight>
                          <a:latin typeface="Aptos" panose="020B0004020202020204" pitchFamily="34" charset="0"/>
                        </a:rPr>
                        <a:t>User ID (int)</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740092480"/>
                  </a:ext>
                </a:extLst>
              </a:tr>
              <a:tr h="333375">
                <a:tc>
                  <a:txBody>
                    <a:bodyPr/>
                    <a:lstStyle/>
                    <a:p>
                      <a:pPr fontAlgn="base"/>
                      <a:r>
                        <a:rPr lang="en-US" sz="1800">
                          <a:effectLst/>
                          <a:highlight>
                            <a:srgbClr val="E7EAED"/>
                          </a:highlight>
                          <a:latin typeface="Aptos" panose="020B0004020202020204" pitchFamily="34" charset="0"/>
                        </a:rPr>
                        <a:t>Email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849385042"/>
                  </a:ext>
                </a:extLst>
              </a:tr>
              <a:tr h="333375">
                <a:tc>
                  <a:txBody>
                    <a:bodyPr/>
                    <a:lstStyle/>
                    <a:p>
                      <a:pPr fontAlgn="base"/>
                      <a:r>
                        <a:rPr lang="en-US" sz="1800">
                          <a:effectLst/>
                          <a:highlight>
                            <a:srgbClr val="CCD2D8"/>
                          </a:highlight>
                          <a:latin typeface="Aptos" panose="020B0004020202020204" pitchFamily="34" charset="0"/>
                        </a:rPr>
                        <a:t>Password(String)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031413982"/>
                  </a:ext>
                </a:extLst>
              </a:tr>
            </a:tbl>
          </a:graphicData>
        </a:graphic>
      </p:graphicFrame>
      <p:graphicFrame>
        <p:nvGraphicFramePr>
          <p:cNvPr id="13" name="Table 12">
            <a:extLst>
              <a:ext uri="{FF2B5EF4-FFF2-40B4-BE49-F238E27FC236}">
                <a16:creationId xmlns:a16="http://schemas.microsoft.com/office/drawing/2014/main" id="{AB658EB9-87A7-AE38-BE3C-964D814DAF25}"/>
              </a:ext>
            </a:extLst>
          </p:cNvPr>
          <p:cNvGraphicFramePr>
            <a:graphicFrameLocks noGrp="1"/>
          </p:cNvGraphicFramePr>
          <p:nvPr>
            <p:extLst>
              <p:ext uri="{D42A27DB-BD31-4B8C-83A1-F6EECF244321}">
                <p14:modId xmlns:p14="http://schemas.microsoft.com/office/powerpoint/2010/main" val="1392920167"/>
              </p:ext>
            </p:extLst>
          </p:nvPr>
        </p:nvGraphicFramePr>
        <p:xfrm>
          <a:off x="1863090" y="3971628"/>
          <a:ext cx="2247900" cy="2206752"/>
        </p:xfrm>
        <a:graphic>
          <a:graphicData uri="http://schemas.openxmlformats.org/drawingml/2006/table">
            <a:tbl>
              <a:tblPr bandRow="1">
                <a:tableStyleId>{5C22544A-7EE6-4342-B048-85BDC9FD1C3A}</a:tableStyleId>
              </a:tblPr>
              <a:tblGrid>
                <a:gridCol w="2247900">
                  <a:extLst>
                    <a:ext uri="{9D8B030D-6E8A-4147-A177-3AD203B41FA5}">
                      <a16:colId xmlns:a16="http://schemas.microsoft.com/office/drawing/2014/main" val="1507650141"/>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Database</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501262239"/>
                  </a:ext>
                </a:extLst>
              </a:tr>
              <a:tr h="361950">
                <a:tc>
                  <a:txBody>
                    <a:bodyPr/>
                    <a:lstStyle/>
                    <a:p>
                      <a:pPr fontAlgn="base"/>
                      <a:r>
                        <a:rPr lang="en-US" sz="1800">
                          <a:effectLst/>
                          <a:highlight>
                            <a:srgbClr val="CCD2D8"/>
                          </a:highlight>
                          <a:latin typeface="Aptos" panose="020B0004020202020204" pitchFamily="34" charset="0"/>
                        </a:rPr>
                        <a:t>Name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31494931"/>
                  </a:ext>
                </a:extLst>
              </a:tr>
              <a:tr h="361950">
                <a:tc>
                  <a:txBody>
                    <a:bodyPr/>
                    <a:lstStyle/>
                    <a:p>
                      <a:pPr fontAlgn="base"/>
                      <a:r>
                        <a:rPr lang="en-US" sz="1800">
                          <a:effectLst/>
                          <a:highlight>
                            <a:srgbClr val="E7EAED"/>
                          </a:highlight>
                          <a:latin typeface="Aptos" panose="020B0004020202020204" pitchFamily="34" charset="0"/>
                        </a:rPr>
                        <a:t>Album (String)</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66937619"/>
                  </a:ext>
                </a:extLst>
              </a:tr>
              <a:tr h="361950">
                <a:tc>
                  <a:txBody>
                    <a:bodyPr/>
                    <a:lstStyle/>
                    <a:p>
                      <a:pPr fontAlgn="base"/>
                      <a:r>
                        <a:rPr lang="en-US" sz="1800">
                          <a:effectLst/>
                          <a:highlight>
                            <a:srgbClr val="CCD2D8"/>
                          </a:highlight>
                          <a:latin typeface="Aptos" panose="020B0004020202020204" pitchFamily="34" charset="0"/>
                        </a:rPr>
                        <a:t>Artist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679478847"/>
                  </a:ext>
                </a:extLst>
              </a:tr>
              <a:tr h="361950">
                <a:tc>
                  <a:txBody>
                    <a:bodyPr/>
                    <a:lstStyle/>
                    <a:p>
                      <a:pPr fontAlgn="base"/>
                      <a:r>
                        <a:rPr lang="en-US" sz="1800">
                          <a:effectLst/>
                          <a:highlight>
                            <a:srgbClr val="E7EAED"/>
                          </a:highlight>
                          <a:latin typeface="Aptos" panose="020B0004020202020204" pitchFamily="34" charset="0"/>
                        </a:rPr>
                        <a:t>Id (int)</a:t>
                      </a:r>
                      <a:endParaRPr lang="en-US">
                        <a:effectLst/>
                        <a:highlight>
                          <a:srgbClr val="E7EAED"/>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786240341"/>
                  </a:ext>
                </a:extLst>
              </a:tr>
              <a:tr h="361950">
                <a:tc>
                  <a:txBody>
                    <a:bodyPr/>
                    <a:lstStyle/>
                    <a:p>
                      <a:pPr fontAlgn="base"/>
                      <a:r>
                        <a:rPr lang="en-US" sz="1800">
                          <a:effectLst/>
                          <a:highlight>
                            <a:srgbClr val="CCD2D8"/>
                          </a:highlight>
                          <a:latin typeface="Aptos" panose="020B0004020202020204" pitchFamily="34" charset="0"/>
                        </a:rPr>
                        <a:t>Mood(Sting)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553005290"/>
                  </a:ext>
                </a:extLst>
              </a:tr>
            </a:tbl>
          </a:graphicData>
        </a:graphic>
      </p:graphicFrame>
      <p:graphicFrame>
        <p:nvGraphicFramePr>
          <p:cNvPr id="15" name="Table 14">
            <a:extLst>
              <a:ext uri="{FF2B5EF4-FFF2-40B4-BE49-F238E27FC236}">
                <a16:creationId xmlns:a16="http://schemas.microsoft.com/office/drawing/2014/main" id="{3C954CD7-07AB-4488-0193-EB2C2FD8B958}"/>
              </a:ext>
            </a:extLst>
          </p:cNvPr>
          <p:cNvGraphicFramePr>
            <a:graphicFrameLocks noGrp="1"/>
          </p:cNvGraphicFramePr>
          <p:nvPr>
            <p:extLst>
              <p:ext uri="{D42A27DB-BD31-4B8C-83A1-F6EECF244321}">
                <p14:modId xmlns:p14="http://schemas.microsoft.com/office/powerpoint/2010/main" val="1078551797"/>
              </p:ext>
            </p:extLst>
          </p:nvPr>
        </p:nvGraphicFramePr>
        <p:xfrm>
          <a:off x="8346186" y="1265022"/>
          <a:ext cx="1485900" cy="731520"/>
        </p:xfrm>
        <a:graphic>
          <a:graphicData uri="http://schemas.openxmlformats.org/drawingml/2006/table">
            <a:tbl>
              <a:tblPr bandRow="1">
                <a:tableStyleId>{5C22544A-7EE6-4342-B048-85BDC9FD1C3A}</a:tableStyleId>
              </a:tblPr>
              <a:tblGrid>
                <a:gridCol w="1485900">
                  <a:extLst>
                    <a:ext uri="{9D8B030D-6E8A-4147-A177-3AD203B41FA5}">
                      <a16:colId xmlns:a16="http://schemas.microsoft.com/office/drawing/2014/main" val="826037261"/>
                    </a:ext>
                  </a:extLst>
                </a:gridCol>
              </a:tblGrid>
              <a:tr h="361950">
                <a:tc>
                  <a:txBody>
                    <a:bodyPr/>
                    <a:lstStyle/>
                    <a:p>
                      <a:pPr fontAlgn="base"/>
                      <a:r>
                        <a:rPr lang="en-US" sz="1800" b="1">
                          <a:solidFill>
                            <a:srgbClr val="FFFFFF"/>
                          </a:solidFill>
                          <a:effectLst/>
                          <a:highlight>
                            <a:srgbClr val="156082"/>
                          </a:highlight>
                          <a:latin typeface="Aptos" panose="020B0004020202020204" pitchFamily="34" charset="0"/>
                        </a:rPr>
                        <a:t>API call</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947822988"/>
                  </a:ext>
                </a:extLst>
              </a:tr>
              <a:tr h="361950">
                <a:tc>
                  <a:txBody>
                    <a:bodyPr/>
                    <a:lstStyle/>
                    <a:p>
                      <a:pPr fontAlgn="base"/>
                      <a:r>
                        <a:rPr lang="en-US" sz="1800">
                          <a:effectLst/>
                          <a:highlight>
                            <a:srgbClr val="CCD2D8"/>
                          </a:highlight>
                          <a:latin typeface="Aptos" panose="020B0004020202020204" pitchFamily="34" charset="0"/>
                        </a:rPr>
                        <a:t>URI (String)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732881130"/>
                  </a:ext>
                </a:extLst>
              </a:tr>
            </a:tbl>
          </a:graphicData>
        </a:graphic>
      </p:graphicFrame>
      <p:graphicFrame>
        <p:nvGraphicFramePr>
          <p:cNvPr id="17" name="Table 16">
            <a:extLst>
              <a:ext uri="{FF2B5EF4-FFF2-40B4-BE49-F238E27FC236}">
                <a16:creationId xmlns:a16="http://schemas.microsoft.com/office/drawing/2014/main" id="{900F859D-DCD7-D647-8E5B-4B4A31B6ECE8}"/>
              </a:ext>
            </a:extLst>
          </p:cNvPr>
          <p:cNvGraphicFramePr>
            <a:graphicFrameLocks noGrp="1"/>
          </p:cNvGraphicFramePr>
          <p:nvPr>
            <p:extLst>
              <p:ext uri="{D42A27DB-BD31-4B8C-83A1-F6EECF244321}">
                <p14:modId xmlns:p14="http://schemas.microsoft.com/office/powerpoint/2010/main" val="4038772035"/>
              </p:ext>
            </p:extLst>
          </p:nvPr>
        </p:nvGraphicFramePr>
        <p:xfrm>
          <a:off x="8000047" y="3674364"/>
          <a:ext cx="2105025" cy="1018032"/>
        </p:xfrm>
        <a:graphic>
          <a:graphicData uri="http://schemas.openxmlformats.org/drawingml/2006/table">
            <a:tbl>
              <a:tblPr bandRow="1">
                <a:tableStyleId>{5C22544A-7EE6-4342-B048-85BDC9FD1C3A}</a:tableStyleId>
              </a:tblPr>
              <a:tblGrid>
                <a:gridCol w="2105025">
                  <a:extLst>
                    <a:ext uri="{9D8B030D-6E8A-4147-A177-3AD203B41FA5}">
                      <a16:colId xmlns:a16="http://schemas.microsoft.com/office/drawing/2014/main" val="1543818177"/>
                    </a:ext>
                  </a:extLst>
                </a:gridCol>
              </a:tblGrid>
              <a:tr h="377952">
                <a:tc>
                  <a:txBody>
                    <a:bodyPr/>
                    <a:lstStyle/>
                    <a:p>
                      <a:pPr fontAlgn="base"/>
                      <a:r>
                        <a:rPr lang="en-US" sz="1800" b="1">
                          <a:solidFill>
                            <a:srgbClr val="FFFFFF"/>
                          </a:solidFill>
                          <a:effectLst/>
                          <a:highlight>
                            <a:srgbClr val="156082"/>
                          </a:highlight>
                          <a:latin typeface="Aptos" panose="020B0004020202020204" pitchFamily="34" charset="0"/>
                        </a:rPr>
                        <a:t>ML Algorithm</a:t>
                      </a:r>
                      <a:endParaRPr lang="en-US" b="1">
                        <a:solidFill>
                          <a:srgbClr val="FFFFFF"/>
                        </a:solidFill>
                        <a:effectLst/>
                        <a:highlight>
                          <a:srgbClr val="156082"/>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29766"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948472238"/>
                  </a:ext>
                </a:extLst>
              </a:tr>
              <a:tr h="361950">
                <a:tc>
                  <a:txBody>
                    <a:bodyPr/>
                    <a:lstStyle/>
                    <a:p>
                      <a:pPr fontAlgn="base"/>
                      <a:r>
                        <a:rPr lang="en-US" sz="1800">
                          <a:effectLst/>
                          <a:highlight>
                            <a:srgbClr val="CCD2D8"/>
                          </a:highlight>
                          <a:latin typeface="Aptos" panose="020B0004020202020204" pitchFamily="34" charset="0"/>
                        </a:rPr>
                        <a:t>Mood Analyzer(String)</a:t>
                      </a:r>
                      <a:endParaRPr lang="en-US">
                        <a:effectLst/>
                        <a:highlight>
                          <a:srgbClr val="CCD2D8"/>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2976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577948407"/>
                  </a:ext>
                </a:extLst>
              </a:tr>
            </a:tbl>
          </a:graphicData>
        </a:graphic>
      </p:graphicFrame>
      <p:sp>
        <p:nvSpPr>
          <p:cNvPr id="12" name="Slide Number Placeholder 2">
            <a:extLst>
              <a:ext uri="{FF2B5EF4-FFF2-40B4-BE49-F238E27FC236}">
                <a16:creationId xmlns:a16="http://schemas.microsoft.com/office/drawing/2014/main" id="{DC7F0B09-DE21-E755-F87A-68C083355EE8}"/>
              </a:ext>
            </a:extLst>
          </p:cNvPr>
          <p:cNvSpPr>
            <a:spLocks noGrp="1"/>
          </p:cNvSpPr>
          <p:nvPr>
            <p:ph type="sldNum" idx="12"/>
          </p:nvPr>
        </p:nvSpPr>
        <p:spPr>
          <a:xfrm>
            <a:off x="10534612" y="6354100"/>
            <a:ext cx="1482226" cy="502054"/>
          </a:xfrm>
        </p:spPr>
        <p:txBody>
          <a:bodyPr/>
          <a:lstStyle/>
          <a:p>
            <a:pPr algn="r"/>
            <a:r>
              <a:rPr lang="en-GB"/>
              <a:t>MOODSPHERE                            </a:t>
            </a:r>
            <a:fld id="{00000000-1234-1234-1234-123412341234}" type="slidenum">
              <a:rPr lang="en-GB" dirty="0"/>
              <a:pPr algn="r"/>
              <a:t>31</a:t>
            </a:fld>
            <a:endParaRPr lang="en-GB"/>
          </a:p>
        </p:txBody>
      </p:sp>
    </p:spTree>
    <p:extLst>
      <p:ext uri="{BB962C8B-B14F-4D97-AF65-F5344CB8AC3E}">
        <p14:creationId xmlns:p14="http://schemas.microsoft.com/office/powerpoint/2010/main" val="2056784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3 RECAP</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a:xfrm>
            <a:off x="6942358" y="380534"/>
            <a:ext cx="4195763" cy="2674937"/>
          </a:xfrm>
        </p:spPr>
      </p:pic>
      <p:pic>
        <p:nvPicPr>
          <p:cNvPr id="2" name="Picture 1">
            <a:extLst>
              <a:ext uri="{FF2B5EF4-FFF2-40B4-BE49-F238E27FC236}">
                <a16:creationId xmlns:a16="http://schemas.microsoft.com/office/drawing/2014/main" id="{B1A74F81-C238-5C49-E023-8F4EE7B9C77A}"/>
              </a:ext>
            </a:extLst>
          </p:cNvPr>
          <p:cNvPicPr>
            <a:picLocks noChangeAspect="1"/>
          </p:cNvPicPr>
          <p:nvPr/>
        </p:nvPicPr>
        <p:blipFill>
          <a:blip r:embed="rId3"/>
          <a:stretch>
            <a:fillRect/>
          </a:stretch>
        </p:blipFill>
        <p:spPr>
          <a:xfrm>
            <a:off x="6942044" y="3429001"/>
            <a:ext cx="4202205" cy="2700617"/>
          </a:xfrm>
          <a:prstGeom prst="rect">
            <a:avLst/>
          </a:prstGeom>
        </p:spPr>
      </p:pic>
      <p:sp>
        <p:nvSpPr>
          <p:cNvPr id="4" name="Slide Number Placeholder 2">
            <a:extLst>
              <a:ext uri="{FF2B5EF4-FFF2-40B4-BE49-F238E27FC236}">
                <a16:creationId xmlns:a16="http://schemas.microsoft.com/office/drawing/2014/main" id="{B50BA85F-30FA-A684-7B5E-44D8062EE4E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32</a:t>
            </a:fld>
            <a:endParaRPr lang="en-GB"/>
          </a:p>
        </p:txBody>
      </p:sp>
    </p:spTree>
    <p:extLst>
      <p:ext uri="{BB962C8B-B14F-4D97-AF65-F5344CB8AC3E}">
        <p14:creationId xmlns:p14="http://schemas.microsoft.com/office/powerpoint/2010/main" val="8515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258184684"/>
              </p:ext>
            </p:extLst>
          </p:nvPr>
        </p:nvGraphicFramePr>
        <p:xfrm>
          <a:off x="887401" y="75954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2267244317"/>
              </p:ext>
            </p:extLst>
          </p:nvPr>
        </p:nvGraphicFramePr>
        <p:xfrm>
          <a:off x="887401" y="1203396"/>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file.Supported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2485439877"/>
              </p:ext>
            </p:extLst>
          </p:nvPr>
        </p:nvGraphicFramePr>
        <p:xfrm>
          <a:off x="887401" y="2151251"/>
          <a:ext cx="10706100"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9000">
                  <a:extLst>
                    <a:ext uri="{9D8B030D-6E8A-4147-A177-3AD203B41FA5}">
                      <a16:colId xmlns:a16="http://schemas.microsoft.com/office/drawing/2014/main" val="2193711984"/>
                    </a:ext>
                  </a:extLst>
                </a:gridCol>
                <a:gridCol w="7416800">
                  <a:extLst>
                    <a:ext uri="{9D8B030D-6E8A-4147-A177-3AD203B41FA5}">
                      <a16:colId xmlns:a16="http://schemas.microsoft.com/office/drawing/2014/main" val="683968002"/>
                    </a:ext>
                  </a:extLst>
                </a:gridCol>
                <a:gridCol w="787400">
                  <a:extLst>
                    <a:ext uri="{9D8B030D-6E8A-4147-A177-3AD203B41FA5}">
                      <a16:colId xmlns:a16="http://schemas.microsoft.com/office/drawing/2014/main" val="1169138089"/>
                    </a:ext>
                  </a:extLst>
                </a:gridCol>
                <a:gridCol w="787400">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image.The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user.The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graphicFrame>
        <p:nvGraphicFramePr>
          <p:cNvPr id="3" name="Table 22">
            <a:extLst>
              <a:ext uri="{FF2B5EF4-FFF2-40B4-BE49-F238E27FC236}">
                <a16:creationId xmlns:a16="http://schemas.microsoft.com/office/drawing/2014/main" id="{9D880F17-EA31-11AF-45A5-2A672B53D8B4}"/>
              </a:ext>
            </a:extLst>
          </p:cNvPr>
          <p:cNvGraphicFramePr>
            <a:graphicFrameLocks noGrp="1"/>
          </p:cNvGraphicFramePr>
          <p:nvPr>
            <p:extLst>
              <p:ext uri="{D42A27DB-BD31-4B8C-83A1-F6EECF244321}">
                <p14:modId xmlns:p14="http://schemas.microsoft.com/office/powerpoint/2010/main" val="1646330207"/>
              </p:ext>
            </p:extLst>
          </p:nvPr>
        </p:nvGraphicFramePr>
        <p:xfrm>
          <a:off x="881285" y="4031262"/>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buttons.Users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5" name="Table 22">
            <a:extLst>
              <a:ext uri="{FF2B5EF4-FFF2-40B4-BE49-F238E27FC236}">
                <a16:creationId xmlns:a16="http://schemas.microsoft.com/office/drawing/2014/main" id="{24FB2D03-EC8A-FE3B-23D2-CF91AD8A0B6A}"/>
              </a:ext>
            </a:extLst>
          </p:cNvPr>
          <p:cNvGraphicFramePr>
            <a:graphicFrameLocks noGrp="1"/>
          </p:cNvGraphicFramePr>
          <p:nvPr>
            <p:extLst>
              <p:ext uri="{D42A27DB-BD31-4B8C-83A1-F6EECF244321}">
                <p14:modId xmlns:p14="http://schemas.microsoft.com/office/powerpoint/2010/main" val="1694643978"/>
              </p:ext>
            </p:extLst>
          </p:nvPr>
        </p:nvGraphicFramePr>
        <p:xfrm>
          <a:off x="870056" y="4758572"/>
          <a:ext cx="10725297" cy="902970"/>
        </p:xfrm>
        <a:graphic>
          <a:graphicData uri="http://schemas.openxmlformats.org/drawingml/2006/table">
            <a:tbl>
              <a:tblPr/>
              <a:tblGrid>
                <a:gridCol w="44448">
                  <a:extLst>
                    <a:ext uri="{9D8B030D-6E8A-4147-A177-3AD203B41FA5}">
                      <a16:colId xmlns:a16="http://schemas.microsoft.com/office/drawing/2014/main" val="4090129880"/>
                    </a:ext>
                  </a:extLst>
                </a:gridCol>
                <a:gridCol w="803398">
                  <a:extLst>
                    <a:ext uri="{9D8B030D-6E8A-4147-A177-3AD203B41FA5}">
                      <a16:colId xmlns:a16="http://schemas.microsoft.com/office/drawing/2014/main" val="209425908"/>
                    </a:ext>
                  </a:extLst>
                </a:gridCol>
                <a:gridCol w="877032">
                  <a:extLst>
                    <a:ext uri="{9D8B030D-6E8A-4147-A177-3AD203B41FA5}">
                      <a16:colId xmlns:a16="http://schemas.microsoft.com/office/drawing/2014/main" val="3918125434"/>
                    </a:ext>
                  </a:extLst>
                </a:gridCol>
                <a:gridCol w="7437902">
                  <a:extLst>
                    <a:ext uri="{9D8B030D-6E8A-4147-A177-3AD203B41FA5}">
                      <a16:colId xmlns:a16="http://schemas.microsoft.com/office/drawing/2014/main" val="3755848183"/>
                    </a:ext>
                  </a:extLst>
                </a:gridCol>
                <a:gridCol w="812426">
                  <a:extLst>
                    <a:ext uri="{9D8B030D-6E8A-4147-A177-3AD203B41FA5}">
                      <a16:colId xmlns:a16="http://schemas.microsoft.com/office/drawing/2014/main" val="3261052647"/>
                    </a:ext>
                  </a:extLst>
                </a:gridCol>
                <a:gridCol w="750091">
                  <a:extLst>
                    <a:ext uri="{9D8B030D-6E8A-4147-A177-3AD203B41FA5}">
                      <a16:colId xmlns:a16="http://schemas.microsoft.com/office/drawing/2014/main" val="2620281929"/>
                    </a:ext>
                  </a:extLst>
                </a:gridCol>
              </a:tblGrid>
              <a:tr h="24765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p>
                      <a:pPr marL="0" lvl="0" indent="0" algn="ctr" defTabSz="914400">
                        <a:lnSpc>
                          <a:spcPct val="100000"/>
                        </a:lnSpc>
                        <a:spcBef>
                          <a:spcPct val="0"/>
                        </a:spcBef>
                        <a:spcAft>
                          <a:spcPct val="0"/>
                        </a:spcAft>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category.Mood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 name="Table 24">
            <a:extLst>
              <a:ext uri="{FF2B5EF4-FFF2-40B4-BE49-F238E27FC236}">
                <a16:creationId xmlns:a16="http://schemas.microsoft.com/office/drawing/2014/main" id="{0B7B907B-7F04-A466-0451-D4F349A2DC2C}"/>
              </a:ext>
            </a:extLst>
          </p:cNvPr>
          <p:cNvGraphicFramePr>
            <a:graphicFrameLocks noGrp="1"/>
          </p:cNvGraphicFramePr>
          <p:nvPr>
            <p:extLst>
              <p:ext uri="{D42A27DB-BD31-4B8C-83A1-F6EECF244321}">
                <p14:modId xmlns:p14="http://schemas.microsoft.com/office/powerpoint/2010/main" val="1282034567"/>
              </p:ext>
            </p:extLst>
          </p:nvPr>
        </p:nvGraphicFramePr>
        <p:xfrm>
          <a:off x="888871" y="5665153"/>
          <a:ext cx="10710853"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8999">
                  <a:extLst>
                    <a:ext uri="{9D8B030D-6E8A-4147-A177-3AD203B41FA5}">
                      <a16:colId xmlns:a16="http://schemas.microsoft.com/office/drawing/2014/main" val="3425186011"/>
                    </a:ext>
                  </a:extLst>
                </a:gridCol>
                <a:gridCol w="7437902">
                  <a:extLst>
                    <a:ext uri="{9D8B030D-6E8A-4147-A177-3AD203B41FA5}">
                      <a16:colId xmlns:a16="http://schemas.microsoft.com/office/drawing/2014/main" val="434525748"/>
                    </a:ext>
                  </a:extLst>
                </a:gridCol>
                <a:gridCol w="798419">
                  <a:extLst>
                    <a:ext uri="{9D8B030D-6E8A-4147-A177-3AD203B41FA5}">
                      <a16:colId xmlns:a16="http://schemas.microsoft.com/office/drawing/2014/main" val="4076010859"/>
                    </a:ext>
                  </a:extLst>
                </a:gridCol>
                <a:gridCol w="760033">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sp>
        <p:nvSpPr>
          <p:cNvPr id="4" name="Title 8">
            <a:extLst>
              <a:ext uri="{FF2B5EF4-FFF2-40B4-BE49-F238E27FC236}">
                <a16:creationId xmlns:a16="http://schemas.microsoft.com/office/drawing/2014/main" id="{474A8C88-E035-D768-1109-1962FC4D76E9}"/>
              </a:ext>
            </a:extLst>
          </p:cNvPr>
          <p:cNvSpPr txBox="1">
            <a:spLocks/>
          </p:cNvSpPr>
          <p:nvPr/>
        </p:nvSpPr>
        <p:spPr>
          <a:xfrm>
            <a:off x="878004" y="-2488"/>
            <a:ext cx="4525177" cy="726228"/>
          </a:xfrm>
          <a:prstGeom prst="rect">
            <a:avLst/>
          </a:prstGeom>
        </p:spPr>
        <p:txBody>
          <a:bodyPr lIns="91440" tIns="45720" rIns="91440" bIns="45720" anchor="t">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spcBef>
                <a:spcPts val="0"/>
              </a:spcBef>
            </a:pP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D0D0D"/>
                </a:solidFill>
                <a:effectLst>
                  <a:outerShdw blurRad="38100" dist="38100" dir="2700000" algn="tl">
                    <a:srgbClr val="000000">
                      <a:alpha val="43137"/>
                    </a:srgbClr>
                  </a:outerShdw>
                </a:effectLst>
              </a:rPr>
              <a:t>SPRINT 3</a:t>
            </a: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0D0D0D"/>
                </a:solidFill>
                <a:effectLst>
                  <a:outerShdw blurRad="38100" dist="38100" dir="2700000" algn="tl">
                    <a:srgbClr val="000000">
                      <a:alpha val="43137"/>
                    </a:srgbClr>
                  </a:outerShdw>
                </a:effectLst>
                <a:latin typeface="Tw Cen MT Condensed"/>
              </a:rPr>
              <a:t> </a:t>
            </a:r>
            <a:r>
              <a:rPr lang="en-US" err="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0D0D0D"/>
                </a:solidFill>
                <a:effectLst>
                  <a:outerShdw blurRad="38100" dist="38100" dir="2700000" algn="tl">
                    <a:srgbClr val="000000">
                      <a:alpha val="43137"/>
                    </a:srgbClr>
                  </a:outerShdw>
                </a:effectLst>
                <a:latin typeface="Tw Cen MT Condensed"/>
              </a:rPr>
              <a:t>rECAP</a:t>
            </a:r>
            <a:endParaRPr lang="en-US" err="1"/>
          </a:p>
        </p:txBody>
      </p:sp>
      <p:sp>
        <p:nvSpPr>
          <p:cNvPr id="6" name="Slide Number Placeholder 2">
            <a:extLst>
              <a:ext uri="{FF2B5EF4-FFF2-40B4-BE49-F238E27FC236}">
                <a16:creationId xmlns:a16="http://schemas.microsoft.com/office/drawing/2014/main" id="{E119FC38-12AF-5B55-3857-22F04C3919BD}"/>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33</a:t>
            </a:fld>
            <a:endParaRPr lang="en-GB"/>
          </a:p>
        </p:txBody>
      </p:sp>
    </p:spTree>
    <p:extLst>
      <p:ext uri="{BB962C8B-B14F-4D97-AF65-F5344CB8AC3E}">
        <p14:creationId xmlns:p14="http://schemas.microsoft.com/office/powerpoint/2010/main" val="21456668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4">
            <a:extLst>
              <a:ext uri="{FF2B5EF4-FFF2-40B4-BE49-F238E27FC236}">
                <a16:creationId xmlns:a16="http://schemas.microsoft.com/office/drawing/2014/main" id="{3BEC63F4-9752-E67A-0F84-55808D23A9EE}"/>
              </a:ext>
            </a:extLst>
          </p:cNvPr>
          <p:cNvGraphicFramePr>
            <a:graphicFrameLocks noGrp="1"/>
          </p:cNvGraphicFramePr>
          <p:nvPr>
            <p:extLst>
              <p:ext uri="{D42A27DB-BD31-4B8C-83A1-F6EECF244321}">
                <p14:modId xmlns:p14="http://schemas.microsoft.com/office/powerpoint/2010/main" val="3538148098"/>
              </p:ext>
            </p:extLst>
          </p:nvPr>
        </p:nvGraphicFramePr>
        <p:xfrm>
          <a:off x="858391" y="1887985"/>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resolutions.All</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8" name="Table 26">
            <a:extLst>
              <a:ext uri="{FF2B5EF4-FFF2-40B4-BE49-F238E27FC236}">
                <a16:creationId xmlns:a16="http://schemas.microsoft.com/office/drawing/2014/main" id="{36181496-9E6C-85F4-5D45-478E84FEC6B4}"/>
              </a:ext>
            </a:extLst>
          </p:cNvPr>
          <p:cNvGraphicFramePr>
            <a:graphicFrameLocks noGrp="1"/>
          </p:cNvGraphicFramePr>
          <p:nvPr>
            <p:extLst>
              <p:ext uri="{D42A27DB-BD31-4B8C-83A1-F6EECF244321}">
                <p14:modId xmlns:p14="http://schemas.microsoft.com/office/powerpoint/2010/main" val="2807669253"/>
              </p:ext>
            </p:extLst>
          </p:nvPr>
        </p:nvGraphicFramePr>
        <p:xfrm>
          <a:off x="858391" y="2810087"/>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bar.Search</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11" name="Table 28">
            <a:extLst>
              <a:ext uri="{FF2B5EF4-FFF2-40B4-BE49-F238E27FC236}">
                <a16:creationId xmlns:a16="http://schemas.microsoft.com/office/drawing/2014/main" id="{27523CB7-5A28-CE44-EC6C-0A9B92377EDC}"/>
              </a:ext>
            </a:extLst>
          </p:cNvPr>
          <p:cNvGraphicFramePr>
            <a:graphicFrameLocks noGrp="1"/>
          </p:cNvGraphicFramePr>
          <p:nvPr>
            <p:extLst>
              <p:ext uri="{D42A27DB-BD31-4B8C-83A1-F6EECF244321}">
                <p14:modId xmlns:p14="http://schemas.microsoft.com/office/powerpoint/2010/main" val="2208583466"/>
              </p:ext>
            </p:extLst>
          </p:nvPr>
        </p:nvGraphicFramePr>
        <p:xfrm>
          <a:off x="867799" y="3756354"/>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graphicFrame>
        <p:nvGraphicFramePr>
          <p:cNvPr id="13" name="Table 10">
            <a:extLst>
              <a:ext uri="{FF2B5EF4-FFF2-40B4-BE49-F238E27FC236}">
                <a16:creationId xmlns:a16="http://schemas.microsoft.com/office/drawing/2014/main" id="{E8A1C3E4-AB3D-1C77-15DA-A466B92123D2}"/>
              </a:ext>
            </a:extLst>
          </p:cNvPr>
          <p:cNvGraphicFramePr/>
          <p:nvPr>
            <p:extLst>
              <p:ext uri="{D42A27DB-BD31-4B8C-83A1-F6EECF244321}">
                <p14:modId xmlns:p14="http://schemas.microsoft.com/office/powerpoint/2010/main" val="327898205"/>
              </p:ext>
            </p:extLst>
          </p:nvPr>
        </p:nvGraphicFramePr>
        <p:xfrm>
          <a:off x="856921" y="145042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sz="1400" b="1">
                          <a:latin typeface="+mj-lt"/>
                          <a:ea typeface="+mj-ea"/>
                          <a:cs typeface="+mj-cs"/>
                          <a:sym typeface="Calibri"/>
                        </a:rPr>
                        <a:t>Task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sp>
        <p:nvSpPr>
          <p:cNvPr id="3" name="Title 8">
            <a:extLst>
              <a:ext uri="{FF2B5EF4-FFF2-40B4-BE49-F238E27FC236}">
                <a16:creationId xmlns:a16="http://schemas.microsoft.com/office/drawing/2014/main" id="{47439FD0-901D-1985-0320-FE2A435EF0C7}"/>
              </a:ext>
            </a:extLst>
          </p:cNvPr>
          <p:cNvSpPr txBox="1">
            <a:spLocks/>
          </p:cNvSpPr>
          <p:nvPr/>
        </p:nvSpPr>
        <p:spPr>
          <a:xfrm>
            <a:off x="868894" y="596953"/>
            <a:ext cx="4416221" cy="852701"/>
          </a:xfrm>
          <a:prstGeom prst="rect">
            <a:avLst/>
          </a:prstGeom>
        </p:spPr>
        <p:txBody>
          <a:bodyPr lIns="91440" tIns="45720" rIns="91440" bIns="45720" anchor="t">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spcBef>
                <a:spcPts val="0"/>
              </a:spcBef>
            </a:pP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D0D0D"/>
                </a:solidFill>
                <a:effectLst>
                  <a:outerShdw blurRad="38100" dist="38100" dir="2700000" algn="tl">
                    <a:srgbClr val="000000">
                      <a:alpha val="43137"/>
                    </a:srgbClr>
                  </a:outerShdw>
                </a:effectLst>
              </a:rPr>
              <a:t>SPRINT 3 recap</a:t>
            </a:r>
            <a:endPar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ffectLst>
                <a:outerShdw blurRad="38100" dist="38100" dir="2700000" algn="tl">
                  <a:srgbClr val="000000">
                    <a:alpha val="43137"/>
                  </a:srgbClr>
                </a:outerShdw>
              </a:effectLst>
            </a:endParaRPr>
          </a:p>
          <a:p>
            <a:pPr>
              <a:lnSpc>
                <a:spcPct val="100000"/>
              </a:lnSpc>
              <a:spcBef>
                <a:spcPts val="0"/>
              </a:spcBef>
            </a:pPr>
            <a:endParaRPr lang="en-US" sz="18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00"/>
              </a:solidFill>
              <a:effectLst>
                <a:outerShdw blurRad="38100" dist="38100" dir="2700000" algn="tl">
                  <a:srgbClr val="000000">
                    <a:alpha val="43137"/>
                  </a:srgbClr>
                </a:outerShdw>
              </a:effectLst>
              <a:latin typeface="TW Cen MT"/>
            </a:endParaRPr>
          </a:p>
          <a:p>
            <a:endParaRPr lang="en-US" b="1">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sp>
        <p:nvSpPr>
          <p:cNvPr id="4" name="Slide Number Placeholder 2">
            <a:extLst>
              <a:ext uri="{FF2B5EF4-FFF2-40B4-BE49-F238E27FC236}">
                <a16:creationId xmlns:a16="http://schemas.microsoft.com/office/drawing/2014/main" id="{1FE57853-38C4-CD74-8FB0-057DD11F583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34</a:t>
            </a:fld>
            <a:endParaRPr lang="en-GB"/>
          </a:p>
        </p:txBody>
      </p:sp>
    </p:spTree>
    <p:extLst>
      <p:ext uri="{BB962C8B-B14F-4D97-AF65-F5344CB8AC3E}">
        <p14:creationId xmlns:p14="http://schemas.microsoft.com/office/powerpoint/2010/main" val="54396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B05BFB19-669B-436A-9E38-5011D6F93B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5214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413DE7D-4710-463F-9A37-FC3DA82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127" y="826324"/>
            <a:ext cx="9813205" cy="5214280"/>
          </a:xfrm>
          <a:prstGeom prst="rect">
            <a:avLst/>
          </a:prstGeom>
          <a:solidFill>
            <a:srgbClr val="FFFFFF"/>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BE2F20C9-1148-8E40-97C1-D7368C15E582}"/>
              </a:ext>
            </a:extLst>
          </p:cNvPr>
          <p:cNvPicPr>
            <a:picLocks noChangeAspect="1"/>
          </p:cNvPicPr>
          <p:nvPr/>
        </p:nvPicPr>
        <p:blipFill>
          <a:blip r:embed="rId2"/>
          <a:stretch>
            <a:fillRect/>
          </a:stretch>
        </p:blipFill>
        <p:spPr>
          <a:xfrm>
            <a:off x="1093622" y="1148056"/>
            <a:ext cx="9096145" cy="4570813"/>
          </a:xfrm>
          <a:prstGeom prst="rect">
            <a:avLst/>
          </a:prstGeom>
        </p:spPr>
      </p:pic>
      <p:sp>
        <p:nvSpPr>
          <p:cNvPr id="5" name="Title 8">
            <a:extLst>
              <a:ext uri="{FF2B5EF4-FFF2-40B4-BE49-F238E27FC236}">
                <a16:creationId xmlns:a16="http://schemas.microsoft.com/office/drawing/2014/main" id="{39F8E821-F8A0-EBC6-6AAC-BD4A5580CC94}"/>
              </a:ext>
            </a:extLst>
          </p:cNvPr>
          <p:cNvSpPr txBox="1">
            <a:spLocks/>
          </p:cNvSpPr>
          <p:nvPr/>
        </p:nvSpPr>
        <p:spPr>
          <a:xfrm>
            <a:off x="1025499" y="-589315"/>
            <a:ext cx="4506259" cy="2302078"/>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3 RECAP</a:t>
            </a:r>
          </a:p>
        </p:txBody>
      </p:sp>
      <p:sp>
        <p:nvSpPr>
          <p:cNvPr id="7" name="Slide Number Placeholder 2">
            <a:extLst>
              <a:ext uri="{FF2B5EF4-FFF2-40B4-BE49-F238E27FC236}">
                <a16:creationId xmlns:a16="http://schemas.microsoft.com/office/drawing/2014/main" id="{ACBE0180-589D-8C1A-6861-6A950EB83D77}"/>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35</a:t>
            </a:fld>
            <a:endParaRPr lang="en-GB"/>
          </a:p>
        </p:txBody>
      </p:sp>
    </p:spTree>
    <p:extLst>
      <p:ext uri="{BB962C8B-B14F-4D97-AF65-F5344CB8AC3E}">
        <p14:creationId xmlns:p14="http://schemas.microsoft.com/office/powerpoint/2010/main" val="347034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product Backlog</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3683499A-9CE6-9E8F-1494-4F41E4B2DD5F}"/>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36</a:t>
            </a:fld>
            <a:endParaRPr lang="en-GB"/>
          </a:p>
        </p:txBody>
      </p:sp>
    </p:spTree>
    <p:extLst>
      <p:ext uri="{BB962C8B-B14F-4D97-AF65-F5344CB8AC3E}">
        <p14:creationId xmlns:p14="http://schemas.microsoft.com/office/powerpoint/2010/main" val="19017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 name="Table 10">
            <a:extLst>
              <a:ext uri="{FF2B5EF4-FFF2-40B4-BE49-F238E27FC236}">
                <a16:creationId xmlns:a16="http://schemas.microsoft.com/office/drawing/2014/main" id="{A199AEEE-6099-C93F-6BAF-EE7E017A0D45}"/>
              </a:ext>
            </a:extLst>
          </p:cNvPr>
          <p:cNvGraphicFramePr/>
          <p:nvPr>
            <p:extLst>
              <p:ext uri="{D42A27DB-BD31-4B8C-83A1-F6EECF244321}">
                <p14:modId xmlns:p14="http://schemas.microsoft.com/office/powerpoint/2010/main" val="3931683173"/>
              </p:ext>
            </p:extLst>
          </p:nvPr>
        </p:nvGraphicFramePr>
        <p:xfrm>
          <a:off x="993140" y="1073750"/>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a:t>
                      </a:r>
                      <a:r>
                        <a:rPr lang="en-US" sz="1400" b="1" i="0" u="none" strike="noStrike" noProof="0">
                          <a:solidFill>
                            <a:srgbClr val="000000"/>
                          </a:solidFill>
                          <a:highlight>
                            <a:srgbClr val="4D93D9"/>
                          </a:highlight>
                          <a:latin typeface="Calibri"/>
                          <a:sym typeface="Calibri"/>
                        </a:rPr>
                        <a:t>ID</a:t>
                      </a:r>
                      <a:endParaRPr lang="en-US" sz="1400" b="0" i="0" u="none" strike="noStrike" noProof="0">
                        <a:solidFill>
                          <a:srgbClr val="000000"/>
                        </a:solidFill>
                        <a:highlight>
                          <a:srgbClr val="4D93D9"/>
                        </a:highlight>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a:latin typeface="+mj-lt"/>
                          <a:ea typeface="+mj-ea"/>
                          <a:cs typeface="+mj-cs"/>
                        </a:rPr>
                        <a:t>Assignee</a:t>
                      </a:r>
                      <a:endParaRPr sz="1400" b="1">
                        <a:latin typeface="+mj-lt"/>
                        <a:ea typeface="+mj-ea"/>
                        <a:cs typeface="+mj-cs"/>
                        <a:sym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0" name="Table 22">
            <a:extLst>
              <a:ext uri="{FF2B5EF4-FFF2-40B4-BE49-F238E27FC236}">
                <a16:creationId xmlns:a16="http://schemas.microsoft.com/office/drawing/2014/main" id="{E86617B6-CB00-FDA5-7F8F-4540202B8D2E}"/>
              </a:ext>
            </a:extLst>
          </p:cNvPr>
          <p:cNvGraphicFramePr>
            <a:graphicFrameLocks noGrp="1"/>
          </p:cNvGraphicFramePr>
          <p:nvPr>
            <p:extLst>
              <p:ext uri="{D42A27DB-BD31-4B8C-83A1-F6EECF244321}">
                <p14:modId xmlns:p14="http://schemas.microsoft.com/office/powerpoint/2010/main" val="3815370825"/>
              </p:ext>
            </p:extLst>
          </p:nvPr>
        </p:nvGraphicFramePr>
        <p:xfrm>
          <a:off x="1000125" y="1523647"/>
          <a:ext cx="10706100" cy="891540"/>
        </p:xfrm>
        <a:graphic>
          <a:graphicData uri="http://schemas.openxmlformats.org/drawingml/2006/table">
            <a:tbl>
              <a:tblPr/>
              <a:tblGrid>
                <a:gridCol w="825500">
                  <a:extLst>
                    <a:ext uri="{9D8B030D-6E8A-4147-A177-3AD203B41FA5}">
                      <a16:colId xmlns:a16="http://schemas.microsoft.com/office/drawing/2014/main" val="3935596632"/>
                    </a:ext>
                  </a:extLst>
                </a:gridCol>
                <a:gridCol w="889000">
                  <a:extLst>
                    <a:ext uri="{9D8B030D-6E8A-4147-A177-3AD203B41FA5}">
                      <a16:colId xmlns:a16="http://schemas.microsoft.com/office/drawing/2014/main" val="1610177592"/>
                    </a:ext>
                  </a:extLst>
                </a:gridCol>
                <a:gridCol w="7416800">
                  <a:extLst>
                    <a:ext uri="{9D8B030D-6E8A-4147-A177-3AD203B41FA5}">
                      <a16:colId xmlns:a16="http://schemas.microsoft.com/office/drawing/2014/main" val="1305460914"/>
                    </a:ext>
                  </a:extLst>
                </a:gridCol>
                <a:gridCol w="787400">
                  <a:extLst>
                    <a:ext uri="{9D8B030D-6E8A-4147-A177-3AD203B41FA5}">
                      <a16:colId xmlns:a16="http://schemas.microsoft.com/office/drawing/2014/main" val="631897698"/>
                    </a:ext>
                  </a:extLst>
                </a:gridCol>
                <a:gridCol w="787400">
                  <a:extLst>
                    <a:ext uri="{9D8B030D-6E8A-4147-A177-3AD203B41FA5}">
                      <a16:colId xmlns:a16="http://schemas.microsoft.com/office/drawing/2014/main" val="422499807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receive personalized music recommendations based on my current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a:lnSpc>
                          <a:spcPct val="100000"/>
                        </a:lnSpc>
                        <a:spcBef>
                          <a:spcPct val="0"/>
                        </a:spcBef>
                        <a:spcAft>
                          <a:spcPct val="0"/>
                        </a:spcAft>
                        <a:buNone/>
                        <a:tabLst/>
                      </a:pPr>
                      <a:r>
                        <a:rPr lang="en-US" altLang="en-US" sz="1400" b="0" i="0" u="none" strike="noStrike" cap="none" normalizeH="0" baseline="0">
                          <a:ln>
                            <a:noFill/>
                          </a:ln>
                          <a:solidFill>
                            <a:srgbClr val="000000"/>
                          </a:solidFill>
                          <a:effectLst/>
                          <a:latin typeface="Calibri"/>
                          <a:cs typeface="Calibri"/>
                        </a:rPr>
                        <a:t>Mahesh</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37233749"/>
                  </a:ext>
                </a:extLst>
              </a:tr>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retrieve a list of songs associated with the predicted mood from a CSV file.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Songs should be relevant and appropriate for the predicted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666935"/>
                  </a:ext>
                </a:extLst>
              </a:tr>
            </a:tbl>
          </a:graphicData>
        </a:graphic>
      </p:graphicFrame>
      <p:graphicFrame>
        <p:nvGraphicFramePr>
          <p:cNvPr id="711" name="Table 24">
            <a:extLst>
              <a:ext uri="{FF2B5EF4-FFF2-40B4-BE49-F238E27FC236}">
                <a16:creationId xmlns:a16="http://schemas.microsoft.com/office/drawing/2014/main" id="{2681027E-EF38-C141-A1FB-004101B31103}"/>
              </a:ext>
            </a:extLst>
          </p:cNvPr>
          <p:cNvGraphicFramePr>
            <a:graphicFrameLocks noGrp="1"/>
          </p:cNvGraphicFramePr>
          <p:nvPr>
            <p:extLst>
              <p:ext uri="{D42A27DB-BD31-4B8C-83A1-F6EECF244321}">
                <p14:modId xmlns:p14="http://schemas.microsoft.com/office/powerpoint/2010/main" val="2368871488"/>
              </p:ext>
            </p:extLst>
          </p:nvPr>
        </p:nvGraphicFramePr>
        <p:xfrm>
          <a:off x="1005840" y="2418080"/>
          <a:ext cx="10702287" cy="891540"/>
        </p:xfrm>
        <a:graphic>
          <a:graphicData uri="http://schemas.openxmlformats.org/drawingml/2006/table">
            <a:tbl>
              <a:tblPr/>
              <a:tblGrid>
                <a:gridCol w="826303">
                  <a:extLst>
                    <a:ext uri="{9D8B030D-6E8A-4147-A177-3AD203B41FA5}">
                      <a16:colId xmlns:a16="http://schemas.microsoft.com/office/drawing/2014/main" val="729989725"/>
                    </a:ext>
                  </a:extLst>
                </a:gridCol>
                <a:gridCol w="888156">
                  <a:extLst>
                    <a:ext uri="{9D8B030D-6E8A-4147-A177-3AD203B41FA5}">
                      <a16:colId xmlns:a16="http://schemas.microsoft.com/office/drawing/2014/main" val="2779702082"/>
                    </a:ext>
                  </a:extLst>
                </a:gridCol>
                <a:gridCol w="7412937">
                  <a:extLst>
                    <a:ext uri="{9D8B030D-6E8A-4147-A177-3AD203B41FA5}">
                      <a16:colId xmlns:a16="http://schemas.microsoft.com/office/drawing/2014/main" val="2242524620"/>
                    </a:ext>
                  </a:extLst>
                </a:gridCol>
                <a:gridCol w="788238">
                  <a:extLst>
                    <a:ext uri="{9D8B030D-6E8A-4147-A177-3AD203B41FA5}">
                      <a16:colId xmlns:a16="http://schemas.microsoft.com/office/drawing/2014/main" val="3192781499"/>
                    </a:ext>
                  </a:extLst>
                </a:gridCol>
                <a:gridCol w="786653">
                  <a:extLst>
                    <a:ext uri="{9D8B030D-6E8A-4147-A177-3AD203B41FA5}">
                      <a16:colId xmlns:a16="http://schemas.microsoft.com/office/drawing/2014/main" val="496581599"/>
                    </a:ext>
                  </a:extLst>
                </a:gridCol>
              </a:tblGrid>
              <a:tr h="32978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explore different moods and receive recommendations tailored to each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Dhyey</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14228527"/>
                  </a:ext>
                </a:extLst>
              </a:tr>
              <a:tr h="32978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select different moods and receive corresponding song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recommendations.Each</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selection should provide a unique set of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9861213"/>
                  </a:ext>
                </a:extLst>
              </a:tr>
            </a:tbl>
          </a:graphicData>
        </a:graphic>
      </p:graphicFrame>
      <p:graphicFrame>
        <p:nvGraphicFramePr>
          <p:cNvPr id="712" name="Table 26">
            <a:extLst>
              <a:ext uri="{FF2B5EF4-FFF2-40B4-BE49-F238E27FC236}">
                <a16:creationId xmlns:a16="http://schemas.microsoft.com/office/drawing/2014/main" id="{DC9839AC-7116-C136-8E98-57D7F1CAC125}"/>
              </a:ext>
            </a:extLst>
          </p:cNvPr>
          <p:cNvGraphicFramePr>
            <a:graphicFrameLocks noGrp="1"/>
          </p:cNvGraphicFramePr>
          <p:nvPr>
            <p:extLst>
              <p:ext uri="{D42A27DB-BD31-4B8C-83A1-F6EECF244321}">
                <p14:modId xmlns:p14="http://schemas.microsoft.com/office/powerpoint/2010/main" val="42027745"/>
              </p:ext>
            </p:extLst>
          </p:nvPr>
        </p:nvGraphicFramePr>
        <p:xfrm>
          <a:off x="1000125" y="3294380"/>
          <a:ext cx="10706100" cy="952500"/>
        </p:xfrm>
        <a:graphic>
          <a:graphicData uri="http://schemas.openxmlformats.org/drawingml/2006/table">
            <a:tbl>
              <a:tblPr/>
              <a:tblGrid>
                <a:gridCol w="825500">
                  <a:extLst>
                    <a:ext uri="{9D8B030D-6E8A-4147-A177-3AD203B41FA5}">
                      <a16:colId xmlns:a16="http://schemas.microsoft.com/office/drawing/2014/main" val="1643006873"/>
                    </a:ext>
                  </a:extLst>
                </a:gridCol>
                <a:gridCol w="889000">
                  <a:extLst>
                    <a:ext uri="{9D8B030D-6E8A-4147-A177-3AD203B41FA5}">
                      <a16:colId xmlns:a16="http://schemas.microsoft.com/office/drawing/2014/main" val="889606266"/>
                    </a:ext>
                  </a:extLst>
                </a:gridCol>
                <a:gridCol w="7416800">
                  <a:extLst>
                    <a:ext uri="{9D8B030D-6E8A-4147-A177-3AD203B41FA5}">
                      <a16:colId xmlns:a16="http://schemas.microsoft.com/office/drawing/2014/main" val="873812054"/>
                    </a:ext>
                  </a:extLst>
                </a:gridCol>
                <a:gridCol w="787400">
                  <a:extLst>
                    <a:ext uri="{9D8B030D-6E8A-4147-A177-3AD203B41FA5}">
                      <a16:colId xmlns:a16="http://schemas.microsoft.com/office/drawing/2014/main" val="550861020"/>
                    </a:ext>
                  </a:extLst>
                </a:gridCol>
                <a:gridCol w="787400">
                  <a:extLst>
                    <a:ext uri="{9D8B030D-6E8A-4147-A177-3AD203B41FA5}">
                      <a16:colId xmlns:a16="http://schemas.microsoft.com/office/drawing/2014/main" val="197396475"/>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view and edit my profile information.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Urmil</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2732991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view and update their profile information (e.g., name, email, profile picture).Profile editing should be straightforward and secure.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857128"/>
                  </a:ext>
                </a:extLst>
              </a:tr>
            </a:tbl>
          </a:graphicData>
        </a:graphic>
      </p:graphicFrame>
      <p:graphicFrame>
        <p:nvGraphicFramePr>
          <p:cNvPr id="713" name="Table 28">
            <a:extLst>
              <a:ext uri="{FF2B5EF4-FFF2-40B4-BE49-F238E27FC236}">
                <a16:creationId xmlns:a16="http://schemas.microsoft.com/office/drawing/2014/main" id="{DA848C6B-C6C3-FAC5-4BA1-8F4838F4F296}"/>
              </a:ext>
            </a:extLst>
          </p:cNvPr>
          <p:cNvGraphicFramePr>
            <a:graphicFrameLocks noGrp="1"/>
          </p:cNvGraphicFramePr>
          <p:nvPr>
            <p:extLst>
              <p:ext uri="{D42A27DB-BD31-4B8C-83A1-F6EECF244321}">
                <p14:modId xmlns:p14="http://schemas.microsoft.com/office/powerpoint/2010/main" val="1541387353"/>
              </p:ext>
            </p:extLst>
          </p:nvPr>
        </p:nvGraphicFramePr>
        <p:xfrm>
          <a:off x="1000125" y="4250055"/>
          <a:ext cx="10706095" cy="1836086"/>
        </p:xfrm>
        <a:graphic>
          <a:graphicData uri="http://schemas.openxmlformats.org/drawingml/2006/table">
            <a:tbl>
              <a:tblPr/>
              <a:tblGrid>
                <a:gridCol w="825499">
                  <a:extLst>
                    <a:ext uri="{9D8B030D-6E8A-4147-A177-3AD203B41FA5}">
                      <a16:colId xmlns:a16="http://schemas.microsoft.com/office/drawing/2014/main" val="2217972085"/>
                    </a:ext>
                  </a:extLst>
                </a:gridCol>
                <a:gridCol w="888999">
                  <a:extLst>
                    <a:ext uri="{9D8B030D-6E8A-4147-A177-3AD203B41FA5}">
                      <a16:colId xmlns:a16="http://schemas.microsoft.com/office/drawing/2014/main" val="2761444120"/>
                    </a:ext>
                  </a:extLst>
                </a:gridCol>
                <a:gridCol w="7416799">
                  <a:extLst>
                    <a:ext uri="{9D8B030D-6E8A-4147-A177-3AD203B41FA5}">
                      <a16:colId xmlns:a16="http://schemas.microsoft.com/office/drawing/2014/main" val="1223704329"/>
                    </a:ext>
                  </a:extLst>
                </a:gridCol>
                <a:gridCol w="787399">
                  <a:extLst>
                    <a:ext uri="{9D8B030D-6E8A-4147-A177-3AD203B41FA5}">
                      <a16:colId xmlns:a16="http://schemas.microsoft.com/office/drawing/2014/main" val="1158361033"/>
                    </a:ext>
                  </a:extLst>
                </a:gridCol>
                <a:gridCol w="787399">
                  <a:extLst>
                    <a:ext uri="{9D8B030D-6E8A-4147-A177-3AD203B41FA5}">
                      <a16:colId xmlns:a16="http://schemas.microsoft.com/office/drawing/2014/main" val="1700233265"/>
                    </a:ext>
                  </a:extLst>
                </a:gridCol>
              </a:tblGrid>
              <a:tr h="231112">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Traveller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sign up for an account to access personalized features and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Dhyey</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65823243"/>
                  </a:ext>
                </a:extLst>
              </a:tr>
              <a:tr h="47227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a new account by providing necessary information (e.g., email, password).Account creation should include email verification for security purposes.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8443254"/>
                  </a:ext>
                </a:extLst>
              </a:tr>
              <a:tr h="47227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MS_18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 diverse range of song recommendations for each mood, including different genres and styles based on the popularity of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Mahesh</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69102299"/>
                  </a:ext>
                </a:extLst>
              </a:tr>
              <a:tr h="65314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Recommended songs should cover a variety of genres and musical preferences.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should have options to explore different music styles within each mood category with the recommendation based on popularity.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489166"/>
                  </a:ext>
                </a:extLst>
              </a:tr>
            </a:tbl>
          </a:graphicData>
        </a:graphic>
      </p:graphicFrame>
      <p:sp>
        <p:nvSpPr>
          <p:cNvPr id="3" name="TextBox 2">
            <a:extLst>
              <a:ext uri="{FF2B5EF4-FFF2-40B4-BE49-F238E27FC236}">
                <a16:creationId xmlns:a16="http://schemas.microsoft.com/office/drawing/2014/main" id="{79B04619-0FA5-9A7F-0428-C11E7D2ECA1F}"/>
              </a:ext>
            </a:extLst>
          </p:cNvPr>
          <p:cNvSpPr txBox="1"/>
          <p:nvPr/>
        </p:nvSpPr>
        <p:spPr>
          <a:xfrm>
            <a:off x="1005840" y="213360"/>
            <a:ext cx="383032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endParaRPr lang="en-US"/>
          </a:p>
        </p:txBody>
      </p:sp>
      <p:sp>
        <p:nvSpPr>
          <p:cNvPr id="4" name="Slide Number Placeholder 2">
            <a:extLst>
              <a:ext uri="{FF2B5EF4-FFF2-40B4-BE49-F238E27FC236}">
                <a16:creationId xmlns:a16="http://schemas.microsoft.com/office/drawing/2014/main" id="{CFBABBD0-D7EB-85E9-0EBB-995E5CF511D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37</a:t>
            </a:fld>
            <a:endParaRPr lang="en-GB"/>
          </a:p>
        </p:txBody>
      </p:sp>
      <p:pic>
        <p:nvPicPr>
          <p:cNvPr id="5" name="Picture 4">
            <a:extLst>
              <a:ext uri="{FF2B5EF4-FFF2-40B4-BE49-F238E27FC236}">
                <a16:creationId xmlns:a16="http://schemas.microsoft.com/office/drawing/2014/main" id="{17361AC6-B078-F4E7-4D70-C43624FEE04F}"/>
              </a:ext>
            </a:extLst>
          </p:cNvPr>
          <p:cNvPicPr>
            <a:picLocks noChangeAspect="1"/>
          </p:cNvPicPr>
          <p:nvPr/>
        </p:nvPicPr>
        <p:blipFill>
          <a:blip r:embed="rId2"/>
          <a:stretch>
            <a:fillRect/>
          </a:stretch>
        </p:blipFill>
        <p:spPr>
          <a:xfrm>
            <a:off x="11415526" y="5900987"/>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0"/>
                                        </p:tgtEl>
                                        <p:attrNameLst>
                                          <p:attrName>style.visibility</p:attrName>
                                        </p:attrNameLst>
                                      </p:cBhvr>
                                      <p:to>
                                        <p:strVal val="visible"/>
                                      </p:to>
                                    </p:set>
                                    <p:animEffect transition="in" filter="fade">
                                      <p:cBhvr>
                                        <p:cTn id="11" dur="500"/>
                                        <p:tgtEl>
                                          <p:spTgt spid="710"/>
                                        </p:tgtEl>
                                      </p:cBhvr>
                                    </p:animEffect>
                                  </p:childTnLst>
                                </p:cTn>
                              </p:par>
                              <p:par>
                                <p:cTn id="12" presetID="10" presetClass="entr" presetSubtype="0" fill="hold" nodeType="withEffect">
                                  <p:stCondLst>
                                    <p:cond delay="0"/>
                                  </p:stCondLst>
                                  <p:childTnLst>
                                    <p:set>
                                      <p:cBhvr>
                                        <p:cTn id="13" dur="1" fill="hold">
                                          <p:stCondLst>
                                            <p:cond delay="0"/>
                                          </p:stCondLst>
                                        </p:cTn>
                                        <p:tgtEl>
                                          <p:spTgt spid="709"/>
                                        </p:tgtEl>
                                        <p:attrNameLst>
                                          <p:attrName>style.visibility</p:attrName>
                                        </p:attrNameLst>
                                      </p:cBhvr>
                                      <p:to>
                                        <p:strVal val="visible"/>
                                      </p:to>
                                    </p:set>
                                    <p:animEffect transition="in" filter="fade">
                                      <p:cBhvr>
                                        <p:cTn id="14" dur="500"/>
                                        <p:tgtEl>
                                          <p:spTgt spid="709"/>
                                        </p:tgtEl>
                                      </p:cBhvr>
                                    </p:animEffect>
                                  </p:childTnLst>
                                </p:cTn>
                              </p:par>
                              <p:par>
                                <p:cTn id="15" presetID="10" presetClass="entr" presetSubtype="0" fill="hold" nodeType="withEffect">
                                  <p:stCondLst>
                                    <p:cond delay="0"/>
                                  </p:stCondLst>
                                  <p:childTnLst>
                                    <p:set>
                                      <p:cBhvr>
                                        <p:cTn id="16" dur="1" fill="hold">
                                          <p:stCondLst>
                                            <p:cond delay="0"/>
                                          </p:stCondLst>
                                        </p:cTn>
                                        <p:tgtEl>
                                          <p:spTgt spid="711"/>
                                        </p:tgtEl>
                                        <p:attrNameLst>
                                          <p:attrName>style.visibility</p:attrName>
                                        </p:attrNameLst>
                                      </p:cBhvr>
                                      <p:to>
                                        <p:strVal val="visible"/>
                                      </p:to>
                                    </p:set>
                                    <p:animEffect transition="in" filter="fade">
                                      <p:cBhvr>
                                        <p:cTn id="17" dur="500"/>
                                        <p:tgtEl>
                                          <p:spTgt spid="711"/>
                                        </p:tgtEl>
                                      </p:cBhvr>
                                    </p:animEffect>
                                  </p:childTnLst>
                                </p:cTn>
                              </p:par>
                              <p:par>
                                <p:cTn id="18" presetID="10" presetClass="entr" presetSubtype="0" fill="hold" nodeType="withEffect">
                                  <p:stCondLst>
                                    <p:cond delay="0"/>
                                  </p:stCondLst>
                                  <p:childTnLst>
                                    <p:set>
                                      <p:cBhvr>
                                        <p:cTn id="19" dur="1" fill="hold">
                                          <p:stCondLst>
                                            <p:cond delay="0"/>
                                          </p:stCondLst>
                                        </p:cTn>
                                        <p:tgtEl>
                                          <p:spTgt spid="712"/>
                                        </p:tgtEl>
                                        <p:attrNameLst>
                                          <p:attrName>style.visibility</p:attrName>
                                        </p:attrNameLst>
                                      </p:cBhvr>
                                      <p:to>
                                        <p:strVal val="visible"/>
                                      </p:to>
                                    </p:set>
                                    <p:animEffect transition="in" filter="fade">
                                      <p:cBhvr>
                                        <p:cTn id="20" dur="500"/>
                                        <p:tgtEl>
                                          <p:spTgt spid="712"/>
                                        </p:tgtEl>
                                      </p:cBhvr>
                                    </p:animEffect>
                                  </p:childTnLst>
                                </p:cTn>
                              </p:par>
                              <p:par>
                                <p:cTn id="21" presetID="10" presetClass="entr" presetSubtype="0" fill="hold" nodeType="withEffect">
                                  <p:stCondLst>
                                    <p:cond delay="0"/>
                                  </p:stCondLst>
                                  <p:childTnLst>
                                    <p:set>
                                      <p:cBhvr>
                                        <p:cTn id="22" dur="1" fill="hold">
                                          <p:stCondLst>
                                            <p:cond delay="0"/>
                                          </p:stCondLst>
                                        </p:cTn>
                                        <p:tgtEl>
                                          <p:spTgt spid="713"/>
                                        </p:tgtEl>
                                        <p:attrNameLst>
                                          <p:attrName>style.visibility</p:attrName>
                                        </p:attrNameLst>
                                      </p:cBhvr>
                                      <p:to>
                                        <p:strVal val="visible"/>
                                      </p:to>
                                    </p:set>
                                    <p:animEffect transition="in" filter="fade">
                                      <p:cBhvr>
                                        <p:cTn id="23" dur="5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38</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3138611894"/>
              </p:ext>
            </p:extLst>
          </p:nvPr>
        </p:nvGraphicFramePr>
        <p:xfrm>
          <a:off x="1003300" y="1055688"/>
          <a:ext cx="10706095"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8">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a:solidFill>
                            <a:srgbClr val="000000"/>
                          </a:solidFill>
                          <a:latin typeface="Tw Cen MT Condensed"/>
                        </a:rPr>
                        <a:t>Assignee</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9" name="Table 22">
            <a:extLst>
              <a:ext uri="{FF2B5EF4-FFF2-40B4-BE49-F238E27FC236}">
                <a16:creationId xmlns:a16="http://schemas.microsoft.com/office/drawing/2014/main" id="{82B575F6-A200-3A87-9843-A34740F154A0}"/>
              </a:ext>
            </a:extLst>
          </p:cNvPr>
          <p:cNvGraphicFramePr>
            <a:graphicFrameLocks noGrp="1"/>
          </p:cNvGraphicFramePr>
          <p:nvPr>
            <p:extLst>
              <p:ext uri="{D42A27DB-BD31-4B8C-83A1-F6EECF244321}">
                <p14:modId xmlns:p14="http://schemas.microsoft.com/office/powerpoint/2010/main" val="1853662640"/>
              </p:ext>
            </p:extLst>
          </p:nvPr>
        </p:nvGraphicFramePr>
        <p:xfrm>
          <a:off x="1003300" y="1484313"/>
          <a:ext cx="10706100" cy="914400"/>
        </p:xfrm>
        <a:graphic>
          <a:graphicData uri="http://schemas.openxmlformats.org/drawingml/2006/table">
            <a:tbl>
              <a:tblPr/>
              <a:tblGrid>
                <a:gridCol w="825500">
                  <a:extLst>
                    <a:ext uri="{9D8B030D-6E8A-4147-A177-3AD203B41FA5}">
                      <a16:colId xmlns:a16="http://schemas.microsoft.com/office/drawing/2014/main" val="2243781275"/>
                    </a:ext>
                  </a:extLst>
                </a:gridCol>
                <a:gridCol w="889000">
                  <a:extLst>
                    <a:ext uri="{9D8B030D-6E8A-4147-A177-3AD203B41FA5}">
                      <a16:colId xmlns:a16="http://schemas.microsoft.com/office/drawing/2014/main" val="4276153629"/>
                    </a:ext>
                  </a:extLst>
                </a:gridCol>
                <a:gridCol w="7416800">
                  <a:extLst>
                    <a:ext uri="{9D8B030D-6E8A-4147-A177-3AD203B41FA5}">
                      <a16:colId xmlns:a16="http://schemas.microsoft.com/office/drawing/2014/main" val="2354779987"/>
                    </a:ext>
                  </a:extLst>
                </a:gridCol>
                <a:gridCol w="787400">
                  <a:extLst>
                    <a:ext uri="{9D8B030D-6E8A-4147-A177-3AD203B41FA5}">
                      <a16:colId xmlns:a16="http://schemas.microsoft.com/office/drawing/2014/main" val="1553004890"/>
                    </a:ext>
                  </a:extLst>
                </a:gridCol>
                <a:gridCol w="787400">
                  <a:extLst>
                    <a:ext uri="{9D8B030D-6E8A-4147-A177-3AD203B41FA5}">
                      <a16:colId xmlns:a16="http://schemas.microsoft.com/office/drawing/2014/main" val="798135804"/>
                    </a:ext>
                  </a:extLst>
                </a:gridCol>
              </a:tblGrid>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MS_19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Wellness Seeker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secure and protect my privacy when uploading pictures or interacting with the site.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a:lnSpc>
                          <a:spcPct val="100000"/>
                        </a:lnSpc>
                        <a:spcBef>
                          <a:spcPct val="0"/>
                        </a:spcBef>
                        <a:spcAft>
                          <a:spcPct val="0"/>
                        </a:spcAft>
                        <a:buNone/>
                        <a:tabLst/>
                      </a:pPr>
                      <a:r>
                        <a:rPr lang="en-US" altLang="en-US" sz="1400" b="0" i="0" u="none" strike="noStrike" cap="none" normalizeH="0" baseline="0">
                          <a:ln>
                            <a:noFill/>
                          </a:ln>
                          <a:solidFill>
                            <a:srgbClr val="000000"/>
                          </a:solidFill>
                          <a:effectLst/>
                          <a:latin typeface="Calibri"/>
                          <a:cs typeface="Calibri"/>
                        </a:rPr>
                        <a:t>Urmil</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614542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use HTTPS to encrypt data transmission.</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 data should be stored securely and not shared with third parties without consent.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698450"/>
                  </a:ext>
                </a:extLst>
              </a:tr>
            </a:tbl>
          </a:graphicData>
        </a:graphic>
      </p:graphicFrame>
      <p:graphicFrame>
        <p:nvGraphicFramePr>
          <p:cNvPr id="720" name="Table 24">
            <a:extLst>
              <a:ext uri="{FF2B5EF4-FFF2-40B4-BE49-F238E27FC236}">
                <a16:creationId xmlns:a16="http://schemas.microsoft.com/office/drawing/2014/main" id="{97302AD8-41CD-EF4B-3C9D-2C59C1372E4C}"/>
              </a:ext>
            </a:extLst>
          </p:cNvPr>
          <p:cNvGraphicFramePr>
            <a:graphicFrameLocks noGrp="1"/>
          </p:cNvGraphicFramePr>
          <p:nvPr>
            <p:extLst>
              <p:ext uri="{D42A27DB-BD31-4B8C-83A1-F6EECF244321}">
                <p14:modId xmlns:p14="http://schemas.microsoft.com/office/powerpoint/2010/main" val="2051524898"/>
              </p:ext>
            </p:extLst>
          </p:nvPr>
        </p:nvGraphicFramePr>
        <p:xfrm>
          <a:off x="1003300" y="2197100"/>
          <a:ext cx="10706100" cy="914401"/>
        </p:xfrm>
        <a:graphic>
          <a:graphicData uri="http://schemas.openxmlformats.org/drawingml/2006/table">
            <a:tbl>
              <a:tblPr/>
              <a:tblGrid>
                <a:gridCol w="825500">
                  <a:extLst>
                    <a:ext uri="{9D8B030D-6E8A-4147-A177-3AD203B41FA5}">
                      <a16:colId xmlns:a16="http://schemas.microsoft.com/office/drawing/2014/main" val="1369202631"/>
                    </a:ext>
                  </a:extLst>
                </a:gridCol>
                <a:gridCol w="889000">
                  <a:extLst>
                    <a:ext uri="{9D8B030D-6E8A-4147-A177-3AD203B41FA5}">
                      <a16:colId xmlns:a16="http://schemas.microsoft.com/office/drawing/2014/main" val="1153065452"/>
                    </a:ext>
                  </a:extLst>
                </a:gridCol>
                <a:gridCol w="7416800">
                  <a:extLst>
                    <a:ext uri="{9D8B030D-6E8A-4147-A177-3AD203B41FA5}">
                      <a16:colId xmlns:a16="http://schemas.microsoft.com/office/drawing/2014/main" val="2069372870"/>
                    </a:ext>
                  </a:extLst>
                </a:gridCol>
                <a:gridCol w="787400">
                  <a:extLst>
                    <a:ext uri="{9D8B030D-6E8A-4147-A177-3AD203B41FA5}">
                      <a16:colId xmlns:a16="http://schemas.microsoft.com/office/drawing/2014/main" val="1512872374"/>
                    </a:ext>
                  </a:extLst>
                </a:gridCol>
                <a:gridCol w="787400">
                  <a:extLst>
                    <a:ext uri="{9D8B030D-6E8A-4147-A177-3AD203B41FA5}">
                      <a16:colId xmlns:a16="http://schemas.microsoft.com/office/drawing/2014/main" val="2898622994"/>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Wellness Seeker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view my current mood status without any song recommendations.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Krushil</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93750958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navigate to a separate page or section to view their current mood status.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mood status should be displayed visually (e.g., emoticons) along with a text description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2215197"/>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878922963"/>
              </p:ext>
            </p:extLst>
          </p:nvPr>
        </p:nvGraphicFramePr>
        <p:xfrm>
          <a:off x="1003300" y="3098800"/>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Shane</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file.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853609579"/>
              </p:ext>
            </p:extLst>
          </p:nvPr>
        </p:nvGraphicFramePr>
        <p:xfrm>
          <a:off x="1003300" y="4056063"/>
          <a:ext cx="10706096"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8999">
                  <a:extLst>
                    <a:ext uri="{9D8B030D-6E8A-4147-A177-3AD203B41FA5}">
                      <a16:colId xmlns:a16="http://schemas.microsoft.com/office/drawing/2014/main" val="2193711984"/>
                    </a:ext>
                  </a:extLst>
                </a:gridCol>
                <a:gridCol w="7416799">
                  <a:extLst>
                    <a:ext uri="{9D8B030D-6E8A-4147-A177-3AD203B41FA5}">
                      <a16:colId xmlns:a16="http://schemas.microsoft.com/office/drawing/2014/main" val="683968002"/>
                    </a:ext>
                  </a:extLst>
                </a:gridCol>
                <a:gridCol w="787399">
                  <a:extLst>
                    <a:ext uri="{9D8B030D-6E8A-4147-A177-3AD203B41FA5}">
                      <a16:colId xmlns:a16="http://schemas.microsoft.com/office/drawing/2014/main" val="1169138089"/>
                    </a:ext>
                  </a:extLst>
                </a:gridCol>
                <a:gridCol w="787399">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Mahesh</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image.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Urmil</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user.</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sp>
        <p:nvSpPr>
          <p:cNvPr id="3" name="TextBox 2">
            <a:extLst>
              <a:ext uri="{FF2B5EF4-FFF2-40B4-BE49-F238E27FC236}">
                <a16:creationId xmlns:a16="http://schemas.microsoft.com/office/drawing/2014/main" id="{AB4A85D4-BCEF-CC92-DCDB-E6169B1C3B02}"/>
              </a:ext>
            </a:extLst>
          </p:cNvPr>
          <p:cNvSpPr txBox="1"/>
          <p:nvPr/>
        </p:nvSpPr>
        <p:spPr>
          <a:xfrm>
            <a:off x="1005840" y="193040"/>
            <a:ext cx="44297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633461E0-98E0-21C1-DFC8-FABE1EEFBE45}"/>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38</a:t>
            </a:fld>
            <a:endParaRPr lang="en-GB"/>
          </a:p>
        </p:txBody>
      </p:sp>
      <p:pic>
        <p:nvPicPr>
          <p:cNvPr id="4" name="Picture 3">
            <a:extLst>
              <a:ext uri="{FF2B5EF4-FFF2-40B4-BE49-F238E27FC236}">
                <a16:creationId xmlns:a16="http://schemas.microsoft.com/office/drawing/2014/main" id="{101343BB-0186-11D5-372B-EDE2455CFA1B}"/>
              </a:ext>
            </a:extLst>
          </p:cNvPr>
          <p:cNvPicPr>
            <a:picLocks noChangeAspect="1"/>
          </p:cNvPicPr>
          <p:nvPr/>
        </p:nvPicPr>
        <p:blipFill>
          <a:blip r:embed="rId2"/>
          <a:stretch>
            <a:fillRect/>
          </a:stretch>
        </p:blipFill>
        <p:spPr>
          <a:xfrm>
            <a:off x="11275157" y="5870908"/>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9"/>
                                        </p:tgtEl>
                                        <p:attrNameLst>
                                          <p:attrName>style.visibility</p:attrName>
                                        </p:attrNameLst>
                                      </p:cBhvr>
                                      <p:to>
                                        <p:strVal val="visible"/>
                                      </p:to>
                                    </p:set>
                                    <p:animEffect transition="in" filter="fade">
                                      <p:cBhvr>
                                        <p:cTn id="11" dur="500"/>
                                        <p:tgtEl>
                                          <p:spTgt spid="719"/>
                                        </p:tgtEl>
                                      </p:cBhvr>
                                    </p:animEffect>
                                  </p:childTnLst>
                                </p:cTn>
                              </p:par>
                              <p:par>
                                <p:cTn id="12" presetID="10" presetClass="entr" presetSubtype="0" fill="hold" nodeType="withEffect">
                                  <p:stCondLst>
                                    <p:cond delay="0"/>
                                  </p:stCondLst>
                                  <p:childTnLst>
                                    <p:set>
                                      <p:cBhvr>
                                        <p:cTn id="13" dur="1" fill="hold">
                                          <p:stCondLst>
                                            <p:cond delay="0"/>
                                          </p:stCondLst>
                                        </p:cTn>
                                        <p:tgtEl>
                                          <p:spTgt spid="718"/>
                                        </p:tgtEl>
                                        <p:attrNameLst>
                                          <p:attrName>style.visibility</p:attrName>
                                        </p:attrNameLst>
                                      </p:cBhvr>
                                      <p:to>
                                        <p:strVal val="visible"/>
                                      </p:to>
                                    </p:set>
                                    <p:animEffect transition="in" filter="fade">
                                      <p:cBhvr>
                                        <p:cTn id="14" dur="500"/>
                                        <p:tgtEl>
                                          <p:spTgt spid="718"/>
                                        </p:tgtEl>
                                      </p:cBhvr>
                                    </p:animEffect>
                                  </p:childTnLst>
                                </p:cTn>
                              </p:par>
                              <p:par>
                                <p:cTn id="15" presetID="10" presetClass="entr" presetSubtype="0" fill="hold" nodeType="withEffect">
                                  <p:stCondLst>
                                    <p:cond delay="0"/>
                                  </p:stCondLst>
                                  <p:childTnLst>
                                    <p:set>
                                      <p:cBhvr>
                                        <p:cTn id="16" dur="1" fill="hold">
                                          <p:stCondLst>
                                            <p:cond delay="0"/>
                                          </p:stCondLst>
                                        </p:cTn>
                                        <p:tgtEl>
                                          <p:spTgt spid="720"/>
                                        </p:tgtEl>
                                        <p:attrNameLst>
                                          <p:attrName>style.visibility</p:attrName>
                                        </p:attrNameLst>
                                      </p:cBhvr>
                                      <p:to>
                                        <p:strVal val="visible"/>
                                      </p:to>
                                    </p:set>
                                    <p:animEffect transition="in" filter="fade">
                                      <p:cBhvr>
                                        <p:cTn id="17" dur="500"/>
                                        <p:tgtEl>
                                          <p:spTgt spid="720"/>
                                        </p:tgtEl>
                                      </p:cBhvr>
                                    </p:animEffect>
                                  </p:childTnLst>
                                </p:cTn>
                              </p:par>
                              <p:par>
                                <p:cTn id="18" presetID="10" presetClass="entr" presetSubtype="0" fill="hold" nodeType="withEffect">
                                  <p:stCondLst>
                                    <p:cond delay="0"/>
                                  </p:stCondLst>
                                  <p:childTnLst>
                                    <p:set>
                                      <p:cBhvr>
                                        <p:cTn id="19" dur="1" fill="hold">
                                          <p:stCondLst>
                                            <p:cond delay="0"/>
                                          </p:stCondLst>
                                        </p:cTn>
                                        <p:tgtEl>
                                          <p:spTgt spid="721"/>
                                        </p:tgtEl>
                                        <p:attrNameLst>
                                          <p:attrName>style.visibility</p:attrName>
                                        </p:attrNameLst>
                                      </p:cBhvr>
                                      <p:to>
                                        <p:strVal val="visible"/>
                                      </p:to>
                                    </p:set>
                                    <p:animEffect transition="in" filter="fade">
                                      <p:cBhvr>
                                        <p:cTn id="20" dur="500"/>
                                        <p:tgtEl>
                                          <p:spTgt spid="721"/>
                                        </p:tgtEl>
                                      </p:cBhvr>
                                    </p:animEffect>
                                  </p:childTnLst>
                                </p:cTn>
                              </p:par>
                              <p:par>
                                <p:cTn id="21" presetID="10" presetClass="entr" presetSubtype="0" fill="hold" nodeType="withEffect">
                                  <p:stCondLst>
                                    <p:cond delay="0"/>
                                  </p:stCondLst>
                                  <p:childTnLst>
                                    <p:set>
                                      <p:cBhvr>
                                        <p:cTn id="22" dur="1" fill="hold">
                                          <p:stCondLst>
                                            <p:cond delay="0"/>
                                          </p:stCondLst>
                                        </p:cTn>
                                        <p:tgtEl>
                                          <p:spTgt spid="722"/>
                                        </p:tgtEl>
                                        <p:attrNameLst>
                                          <p:attrName>style.visibility</p:attrName>
                                        </p:attrNameLst>
                                      </p:cBhvr>
                                      <p:to>
                                        <p:strVal val="visible"/>
                                      </p:to>
                                    </p:set>
                                    <p:animEffect transition="in" filter="fade">
                                      <p:cBhvr>
                                        <p:cTn id="23"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 name="Table 10">
            <a:extLst>
              <a:ext uri="{FF2B5EF4-FFF2-40B4-BE49-F238E27FC236}">
                <a16:creationId xmlns:a16="http://schemas.microsoft.com/office/drawing/2014/main" id="{EBD4F249-E4F5-D85D-4A71-4F6129CA2483}"/>
              </a:ext>
            </a:extLst>
          </p:cNvPr>
          <p:cNvGraphicFramePr/>
          <p:nvPr>
            <p:extLst>
              <p:ext uri="{D42A27DB-BD31-4B8C-83A1-F6EECF244321}">
                <p14:modId xmlns:p14="http://schemas.microsoft.com/office/powerpoint/2010/main" val="4290650553"/>
              </p:ext>
            </p:extLst>
          </p:nvPr>
        </p:nvGraphicFramePr>
        <p:xfrm>
          <a:off x="1003300" y="1055688"/>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a:solidFill>
                            <a:srgbClr val="000000"/>
                          </a:solidFill>
                          <a:latin typeface="Tw Cen MT Condensed"/>
                        </a:rPr>
                        <a:t>Assignee</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8" name="Table 22">
            <a:extLst>
              <a:ext uri="{FF2B5EF4-FFF2-40B4-BE49-F238E27FC236}">
                <a16:creationId xmlns:a16="http://schemas.microsoft.com/office/drawing/2014/main" id="{7801EE8E-C971-7BF1-A8A4-8E8F6C98A7C5}"/>
              </a:ext>
            </a:extLst>
          </p:cNvPr>
          <p:cNvGraphicFramePr>
            <a:graphicFrameLocks noGrp="1"/>
          </p:cNvGraphicFramePr>
          <p:nvPr>
            <p:extLst>
              <p:ext uri="{D42A27DB-BD31-4B8C-83A1-F6EECF244321}">
                <p14:modId xmlns:p14="http://schemas.microsoft.com/office/powerpoint/2010/main" val="2532302089"/>
              </p:ext>
            </p:extLst>
          </p:nvPr>
        </p:nvGraphicFramePr>
        <p:xfrm>
          <a:off x="1004646" y="1501385"/>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t>
                      </a:r>
                      <a:r>
                        <a:rPr lang="en-US" altLang="en-US" sz="1400" b="0" i="0" u="none" strike="noStrike" cap="none" normalizeH="0" baseline="0">
                          <a:ln>
                            <a:noFill/>
                          </a:ln>
                          <a:solidFill>
                            <a:srgbClr val="0D0D0D"/>
                          </a:solidFill>
                          <a:effectLst/>
                          <a:latin typeface="Calibri"/>
                          <a:cs typeface="Calibri"/>
                        </a:rPr>
                        <a:t>a 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Vijay</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buttons.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729" name="Table 24">
            <a:extLst>
              <a:ext uri="{FF2B5EF4-FFF2-40B4-BE49-F238E27FC236}">
                <a16:creationId xmlns:a16="http://schemas.microsoft.com/office/drawing/2014/main" id="{83DC6710-CF01-D436-E38B-AD972236CA4C}"/>
              </a:ext>
            </a:extLst>
          </p:cNvPr>
          <p:cNvGraphicFramePr>
            <a:graphicFrameLocks noGrp="1"/>
          </p:cNvGraphicFramePr>
          <p:nvPr>
            <p:extLst>
              <p:ext uri="{D42A27DB-BD31-4B8C-83A1-F6EECF244321}">
                <p14:modId xmlns:p14="http://schemas.microsoft.com/office/powerpoint/2010/main" val="2692072355"/>
              </p:ext>
            </p:extLst>
          </p:nvPr>
        </p:nvGraphicFramePr>
        <p:xfrm>
          <a:off x="995363" y="2208213"/>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Bhavik</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resolutions.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All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730" name="Table 26">
            <a:extLst>
              <a:ext uri="{FF2B5EF4-FFF2-40B4-BE49-F238E27FC236}">
                <a16:creationId xmlns:a16="http://schemas.microsoft.com/office/drawing/2014/main" id="{094A9B8C-0375-9F3D-5946-CBA026502BDB}"/>
              </a:ext>
            </a:extLst>
          </p:cNvPr>
          <p:cNvGraphicFramePr>
            <a:graphicFrameLocks noGrp="1"/>
          </p:cNvGraphicFramePr>
          <p:nvPr>
            <p:extLst>
              <p:ext uri="{D42A27DB-BD31-4B8C-83A1-F6EECF244321}">
                <p14:modId xmlns:p14="http://schemas.microsoft.com/office/powerpoint/2010/main" val="1252714829"/>
              </p:ext>
            </p:extLst>
          </p:nvPr>
        </p:nvGraphicFramePr>
        <p:xfrm>
          <a:off x="995363" y="3111500"/>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Dhyey</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bar.</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Search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731" name="Table 28">
            <a:extLst>
              <a:ext uri="{FF2B5EF4-FFF2-40B4-BE49-F238E27FC236}">
                <a16:creationId xmlns:a16="http://schemas.microsoft.com/office/drawing/2014/main" id="{6B1637D5-0454-A5BF-0B34-017F603A382C}"/>
              </a:ext>
            </a:extLst>
          </p:cNvPr>
          <p:cNvGraphicFramePr>
            <a:graphicFrameLocks noGrp="1"/>
          </p:cNvGraphicFramePr>
          <p:nvPr>
            <p:extLst>
              <p:ext uri="{D42A27DB-BD31-4B8C-83A1-F6EECF244321}">
                <p14:modId xmlns:p14="http://schemas.microsoft.com/office/powerpoint/2010/main" val="488923173"/>
              </p:ext>
            </p:extLst>
          </p:nvPr>
        </p:nvGraphicFramePr>
        <p:xfrm>
          <a:off x="995363" y="4067175"/>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Mahesh</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D0D0D"/>
                          </a:solidFill>
                          <a:effectLst/>
                          <a:latin typeface="Calibri"/>
                          <a:cs typeface="Calibri"/>
                        </a:rPr>
                        <a:t>Criteria, users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Nisarg</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sp>
        <p:nvSpPr>
          <p:cNvPr id="3" name="TextBox 2">
            <a:extLst>
              <a:ext uri="{FF2B5EF4-FFF2-40B4-BE49-F238E27FC236}">
                <a16:creationId xmlns:a16="http://schemas.microsoft.com/office/drawing/2014/main" id="{B1DBC329-B218-25D1-65F6-F99F094A4287}"/>
              </a:ext>
            </a:extLst>
          </p:cNvPr>
          <p:cNvSpPr txBox="1"/>
          <p:nvPr/>
        </p:nvSpPr>
        <p:spPr>
          <a:xfrm>
            <a:off x="1005840" y="193040"/>
            <a:ext cx="40741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D63FC600-DC3F-ADEC-00B5-2C586038906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39</a:t>
            </a:fld>
            <a:endParaRPr lang="en-GB"/>
          </a:p>
        </p:txBody>
      </p:sp>
      <p:pic>
        <p:nvPicPr>
          <p:cNvPr id="4" name="Picture 3">
            <a:extLst>
              <a:ext uri="{FF2B5EF4-FFF2-40B4-BE49-F238E27FC236}">
                <a16:creationId xmlns:a16="http://schemas.microsoft.com/office/drawing/2014/main" id="{911A0EC5-25DE-477E-493A-12285D584585}"/>
              </a:ext>
            </a:extLst>
          </p:cNvPr>
          <p:cNvPicPr>
            <a:picLocks noChangeAspect="1"/>
          </p:cNvPicPr>
          <p:nvPr/>
        </p:nvPicPr>
        <p:blipFill>
          <a:blip r:embed="rId2"/>
          <a:stretch>
            <a:fillRect/>
          </a:stretch>
        </p:blipFill>
        <p:spPr>
          <a:xfrm>
            <a:off x="11134789" y="583080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0"/>
                                        </p:tgtEl>
                                        <p:attrNameLst>
                                          <p:attrName>style.visibility</p:attrName>
                                        </p:attrNameLst>
                                      </p:cBhvr>
                                      <p:to>
                                        <p:strVal val="visible"/>
                                      </p:to>
                                    </p:set>
                                    <p:animEffect transition="in" filter="fade">
                                      <p:cBhvr>
                                        <p:cTn id="11" dur="500"/>
                                        <p:tgtEl>
                                          <p:spTgt spid="730"/>
                                        </p:tgtEl>
                                      </p:cBhvr>
                                    </p:animEffect>
                                  </p:childTnLst>
                                </p:cTn>
                              </p:par>
                              <p:par>
                                <p:cTn id="12" presetID="10" presetClass="entr" presetSubtype="0" fill="hold" nodeType="withEffect">
                                  <p:stCondLst>
                                    <p:cond delay="0"/>
                                  </p:stCondLst>
                                  <p:childTnLst>
                                    <p:set>
                                      <p:cBhvr>
                                        <p:cTn id="13" dur="1" fill="hold">
                                          <p:stCondLst>
                                            <p:cond delay="0"/>
                                          </p:stCondLst>
                                        </p:cTn>
                                        <p:tgtEl>
                                          <p:spTgt spid="727"/>
                                        </p:tgtEl>
                                        <p:attrNameLst>
                                          <p:attrName>style.visibility</p:attrName>
                                        </p:attrNameLst>
                                      </p:cBhvr>
                                      <p:to>
                                        <p:strVal val="visible"/>
                                      </p:to>
                                    </p:set>
                                    <p:animEffect transition="in" filter="fade">
                                      <p:cBhvr>
                                        <p:cTn id="14" dur="500"/>
                                        <p:tgtEl>
                                          <p:spTgt spid="727"/>
                                        </p:tgtEl>
                                      </p:cBhvr>
                                    </p:animEffect>
                                  </p:childTnLst>
                                </p:cTn>
                              </p:par>
                              <p:par>
                                <p:cTn id="15" presetID="10" presetClass="entr" presetSubtype="0" fill="hold" nodeType="withEffect">
                                  <p:stCondLst>
                                    <p:cond delay="0"/>
                                  </p:stCondLst>
                                  <p:childTnLst>
                                    <p:set>
                                      <p:cBhvr>
                                        <p:cTn id="16" dur="1" fill="hold">
                                          <p:stCondLst>
                                            <p:cond delay="0"/>
                                          </p:stCondLst>
                                        </p:cTn>
                                        <p:tgtEl>
                                          <p:spTgt spid="728"/>
                                        </p:tgtEl>
                                        <p:attrNameLst>
                                          <p:attrName>style.visibility</p:attrName>
                                        </p:attrNameLst>
                                      </p:cBhvr>
                                      <p:to>
                                        <p:strVal val="visible"/>
                                      </p:to>
                                    </p:set>
                                    <p:animEffect transition="in" filter="fade">
                                      <p:cBhvr>
                                        <p:cTn id="17" dur="500"/>
                                        <p:tgtEl>
                                          <p:spTgt spid="728"/>
                                        </p:tgtEl>
                                      </p:cBhvr>
                                    </p:animEffect>
                                  </p:childTnLst>
                                </p:cTn>
                              </p:par>
                              <p:par>
                                <p:cTn id="18" presetID="10" presetClass="entr" presetSubtype="0" fill="hold" nodeType="withEffect">
                                  <p:stCondLst>
                                    <p:cond delay="0"/>
                                  </p:stCondLst>
                                  <p:childTnLst>
                                    <p:set>
                                      <p:cBhvr>
                                        <p:cTn id="19" dur="1" fill="hold">
                                          <p:stCondLst>
                                            <p:cond delay="0"/>
                                          </p:stCondLst>
                                        </p:cTn>
                                        <p:tgtEl>
                                          <p:spTgt spid="729"/>
                                        </p:tgtEl>
                                        <p:attrNameLst>
                                          <p:attrName>style.visibility</p:attrName>
                                        </p:attrNameLst>
                                      </p:cBhvr>
                                      <p:to>
                                        <p:strVal val="visible"/>
                                      </p:to>
                                    </p:set>
                                    <p:animEffect transition="in" filter="fade">
                                      <p:cBhvr>
                                        <p:cTn id="20" dur="500"/>
                                        <p:tgtEl>
                                          <p:spTgt spid="729"/>
                                        </p:tgtEl>
                                      </p:cBhvr>
                                    </p:animEffect>
                                  </p:childTnLst>
                                </p:cTn>
                              </p:par>
                              <p:par>
                                <p:cTn id="21" presetID="10" presetClass="entr" presetSubtype="0" fill="hold" nodeType="withEffect">
                                  <p:stCondLst>
                                    <p:cond delay="0"/>
                                  </p:stCondLst>
                                  <p:childTnLst>
                                    <p:set>
                                      <p:cBhvr>
                                        <p:cTn id="22" dur="1" fill="hold">
                                          <p:stCondLst>
                                            <p:cond delay="0"/>
                                          </p:stCondLst>
                                        </p:cTn>
                                        <p:tgtEl>
                                          <p:spTgt spid="731"/>
                                        </p:tgtEl>
                                        <p:attrNameLst>
                                          <p:attrName>style.visibility</p:attrName>
                                        </p:attrNameLst>
                                      </p:cBhvr>
                                      <p:to>
                                        <p:strVal val="visible"/>
                                      </p:to>
                                    </p:set>
                                    <p:animEffect transition="in" filter="fade">
                                      <p:cBhvr>
                                        <p:cTn id="23"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1977-8B39-D9DD-CFC1-D0EED0646B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BF5ED76-ECC1-E29F-2D5B-F6019D6349B3}"/>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pic>
        <p:nvPicPr>
          <p:cNvPr id="19" name="Picture Placeholder 18" descr="A person in a white shirt&#10;&#10;Description automatically generated">
            <a:extLst>
              <a:ext uri="{FF2B5EF4-FFF2-40B4-BE49-F238E27FC236}">
                <a16:creationId xmlns:a16="http://schemas.microsoft.com/office/drawing/2014/main" id="{147C4149-DE2F-A913-8590-16D3D4FFB704}"/>
              </a:ext>
            </a:extLst>
          </p:cNvPr>
          <p:cNvPicPr>
            <a:picLocks noGrp="1" noChangeAspect="1"/>
          </p:cNvPicPr>
          <p:nvPr>
            <p:ph type="pic" sz="quarter" idx="13"/>
          </p:nvPr>
        </p:nvPicPr>
        <p:blipFill>
          <a:blip r:embed="rId3"/>
          <a:srcRect/>
          <a:stretch>
            <a:fillRect/>
          </a:stretch>
        </p:blipFill>
        <p:spPr/>
      </p:pic>
      <p:pic>
        <p:nvPicPr>
          <p:cNvPr id="23" name="Picture Placeholder 22" descr="A person taking a selfie&#10;&#10;Description automatically generated">
            <a:extLst>
              <a:ext uri="{FF2B5EF4-FFF2-40B4-BE49-F238E27FC236}">
                <a16:creationId xmlns:a16="http://schemas.microsoft.com/office/drawing/2014/main" id="{B01C6D27-3B6C-BD41-DFB4-91BE480A91C1}"/>
              </a:ext>
            </a:extLst>
          </p:cNvPr>
          <p:cNvPicPr>
            <a:picLocks noGrp="1" noChangeAspect="1"/>
          </p:cNvPicPr>
          <p:nvPr>
            <p:ph type="pic" sz="quarter" idx="14"/>
          </p:nvPr>
        </p:nvPicPr>
        <p:blipFill rotWithShape="1">
          <a:blip r:embed="rId4"/>
          <a:srcRect l="457" t="31105" r="-457" b="12596"/>
          <a:stretch/>
        </p:blipFill>
        <p:spPr>
          <a:xfrm>
            <a:off x="3668894" y="1819656"/>
            <a:ext cx="2282932" cy="2282932"/>
          </a:xfrm>
        </p:spPr>
      </p:pic>
      <p:sp>
        <p:nvSpPr>
          <p:cNvPr id="46" name="Text Placeholder 45">
            <a:extLst>
              <a:ext uri="{FF2B5EF4-FFF2-40B4-BE49-F238E27FC236}">
                <a16:creationId xmlns:a16="http://schemas.microsoft.com/office/drawing/2014/main" id="{99100D7D-8AC1-82EE-D920-B69EF75AEF09}"/>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Nisarg Bhuva</a:t>
            </a:r>
          </a:p>
        </p:txBody>
      </p:sp>
      <p:sp>
        <p:nvSpPr>
          <p:cNvPr id="47" name="Text Placeholder 46">
            <a:extLst>
              <a:ext uri="{FF2B5EF4-FFF2-40B4-BE49-F238E27FC236}">
                <a16:creationId xmlns:a16="http://schemas.microsoft.com/office/drawing/2014/main" id="{2ED4E10B-7819-1E43-45FC-83AFDCC59795}"/>
              </a:ext>
            </a:extLst>
          </p:cNvPr>
          <p:cNvSpPr>
            <a:spLocks noGrp="1"/>
          </p:cNvSpPr>
          <p:nvPr>
            <p:ph type="body" sz="quarter" idx="21"/>
          </p:nvPr>
        </p:nvSpPr>
        <p:spPr/>
        <p:txBody>
          <a:bodyPr vert="horz" lIns="45720" tIns="45720" rIns="45720" bIns="45720" rtlCol="0" anchor="t">
            <a:normAutofit/>
          </a:bodyPr>
          <a:lstStyle/>
          <a:p>
            <a:r>
              <a:rPr lang="en-US"/>
              <a:t>Scrum Master/QA</a:t>
            </a:r>
          </a:p>
        </p:txBody>
      </p:sp>
      <p:sp>
        <p:nvSpPr>
          <p:cNvPr id="48" name="Text Placeholder 47">
            <a:extLst>
              <a:ext uri="{FF2B5EF4-FFF2-40B4-BE49-F238E27FC236}">
                <a16:creationId xmlns:a16="http://schemas.microsoft.com/office/drawing/2014/main" id="{E7DD4C74-19A5-0DD3-3A40-0EA58ADEAD30}"/>
              </a:ext>
            </a:extLst>
          </p:cNvPr>
          <p:cNvSpPr>
            <a:spLocks noGrp="1"/>
          </p:cNvSpPr>
          <p:nvPr>
            <p:ph type="body" sz="quarter" idx="22"/>
          </p:nvPr>
        </p:nvSpPr>
        <p:spPr/>
        <p:txBody>
          <a:bodyPr>
            <a:normAutofit fontScale="77500" lnSpcReduction="20000"/>
          </a:bodyPr>
          <a:lstStyle/>
          <a:p>
            <a:r>
              <a:rPr lang="en-US">
                <a:effectLst>
                  <a:outerShdw blurRad="38100" dist="38100" dir="2700000" algn="tl">
                    <a:srgbClr val="000000">
                      <a:alpha val="43137"/>
                    </a:srgbClr>
                  </a:outerShdw>
                </a:effectLst>
              </a:rPr>
              <a:t>Shane Parmar</a:t>
            </a:r>
          </a:p>
        </p:txBody>
      </p:sp>
      <p:sp>
        <p:nvSpPr>
          <p:cNvPr id="49" name="Text Placeholder 48">
            <a:extLst>
              <a:ext uri="{FF2B5EF4-FFF2-40B4-BE49-F238E27FC236}">
                <a16:creationId xmlns:a16="http://schemas.microsoft.com/office/drawing/2014/main" id="{C2AD75CF-F036-B2A7-262B-F17DEBD263BE}"/>
              </a:ext>
            </a:extLst>
          </p:cNvPr>
          <p:cNvSpPr>
            <a:spLocks noGrp="1"/>
          </p:cNvSpPr>
          <p:nvPr>
            <p:ph type="body" sz="quarter" idx="23"/>
          </p:nvPr>
        </p:nvSpPr>
        <p:spPr/>
        <p:txBody>
          <a:bodyPr vert="horz" lIns="45720" tIns="45720" rIns="45720" bIns="45720" rtlCol="0" anchor="t">
            <a:normAutofit fontScale="92500"/>
          </a:bodyPr>
          <a:lstStyle/>
          <a:p>
            <a:r>
              <a:rPr lang="en-US"/>
              <a:t>Backend Developer/Product Owner</a:t>
            </a:r>
          </a:p>
        </p:txBody>
      </p:sp>
      <p:sp>
        <p:nvSpPr>
          <p:cNvPr id="50" name="Text Placeholder 49">
            <a:extLst>
              <a:ext uri="{FF2B5EF4-FFF2-40B4-BE49-F238E27FC236}">
                <a16:creationId xmlns:a16="http://schemas.microsoft.com/office/drawing/2014/main" id="{5D2DD1C8-0C9B-C352-2A29-71B6ECBE1676}"/>
              </a:ext>
            </a:extLst>
          </p:cNvPr>
          <p:cNvSpPr>
            <a:spLocks noGrp="1"/>
          </p:cNvSpPr>
          <p:nvPr>
            <p:ph type="body" sz="quarter" idx="24"/>
          </p:nvPr>
        </p:nvSpPr>
        <p:spPr/>
        <p:txBody>
          <a:bodyPr>
            <a:normAutofit fontScale="77500" lnSpcReduction="20000"/>
          </a:bodyPr>
          <a:lstStyle/>
          <a:p>
            <a:r>
              <a:rPr lang="en-US">
                <a:effectLst>
                  <a:outerShdw blurRad="38100" dist="38100" dir="2700000" algn="tl">
                    <a:srgbClr val="000000">
                      <a:alpha val="43137"/>
                    </a:srgbClr>
                  </a:outerShdw>
                </a:effectLst>
              </a:rPr>
              <a:t>Urmil Trivedi</a:t>
            </a:r>
          </a:p>
        </p:txBody>
      </p:sp>
      <p:sp>
        <p:nvSpPr>
          <p:cNvPr id="51" name="Text Placeholder 50">
            <a:extLst>
              <a:ext uri="{FF2B5EF4-FFF2-40B4-BE49-F238E27FC236}">
                <a16:creationId xmlns:a16="http://schemas.microsoft.com/office/drawing/2014/main" id="{6B3A0B8E-A02D-CD9D-025A-58530ABFC15D}"/>
              </a:ext>
            </a:extLst>
          </p:cNvPr>
          <p:cNvSpPr>
            <a:spLocks noGrp="1"/>
          </p:cNvSpPr>
          <p:nvPr>
            <p:ph type="body" sz="quarter" idx="25"/>
          </p:nvPr>
        </p:nvSpPr>
        <p:spPr/>
        <p:txBody>
          <a:bodyPr vert="horz" lIns="45720" tIns="45720" rIns="45720" bIns="45720" rtlCol="0" anchor="t">
            <a:normAutofit/>
          </a:bodyPr>
          <a:lstStyle/>
          <a:p>
            <a:r>
              <a:rPr lang="en-US"/>
              <a:t>Architect/Developer</a:t>
            </a:r>
          </a:p>
        </p:txBody>
      </p:sp>
      <p:sp>
        <p:nvSpPr>
          <p:cNvPr id="52" name="Text Placeholder 51">
            <a:extLst>
              <a:ext uri="{FF2B5EF4-FFF2-40B4-BE49-F238E27FC236}">
                <a16:creationId xmlns:a16="http://schemas.microsoft.com/office/drawing/2014/main" id="{130F1066-C256-22FC-A143-14D5558FD086}"/>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Vijay </a:t>
            </a:r>
            <a:r>
              <a:rPr lang="en-US" sz="1400" err="1">
                <a:effectLst>
                  <a:outerShdw blurRad="38100" dist="38100" dir="2700000" algn="tl">
                    <a:srgbClr val="000000">
                      <a:alpha val="43137"/>
                    </a:srgbClr>
                  </a:outerShdw>
                </a:effectLst>
              </a:rPr>
              <a:t>Devkate</a:t>
            </a:r>
          </a:p>
          <a:p>
            <a:endParaRPr lang="en-US"/>
          </a:p>
        </p:txBody>
      </p:sp>
      <p:sp>
        <p:nvSpPr>
          <p:cNvPr id="53" name="Text Placeholder 52">
            <a:extLst>
              <a:ext uri="{FF2B5EF4-FFF2-40B4-BE49-F238E27FC236}">
                <a16:creationId xmlns:a16="http://schemas.microsoft.com/office/drawing/2014/main" id="{06D3D7FC-A5C4-00D4-1FF0-9E8D9C2EA1E0}"/>
              </a:ext>
            </a:extLst>
          </p:cNvPr>
          <p:cNvSpPr>
            <a:spLocks noGrp="1"/>
          </p:cNvSpPr>
          <p:nvPr>
            <p:ph type="body" sz="quarter" idx="27"/>
          </p:nvPr>
        </p:nvSpPr>
        <p:spPr/>
        <p:txBody>
          <a:bodyPr vert="horz" lIns="45720" tIns="45720" rIns="45720" bIns="45720" rtlCol="0" anchor="t">
            <a:normAutofit/>
          </a:bodyPr>
          <a:lstStyle/>
          <a:p>
            <a:r>
              <a:rPr lang="en-US"/>
              <a:t>ML Engineer/ UI Designer</a:t>
            </a:r>
          </a:p>
        </p:txBody>
      </p:sp>
      <p:pic>
        <p:nvPicPr>
          <p:cNvPr id="20" name="Picture Placeholder 19">
            <a:extLst>
              <a:ext uri="{FF2B5EF4-FFF2-40B4-BE49-F238E27FC236}">
                <a16:creationId xmlns:a16="http://schemas.microsoft.com/office/drawing/2014/main" id="{04F98ACB-83DD-4EDA-4705-CA973477F624}"/>
              </a:ext>
            </a:extLst>
          </p:cNvPr>
          <p:cNvPicPr>
            <a:picLocks noGrp="1" noChangeAspect="1"/>
          </p:cNvPicPr>
          <p:nvPr>
            <p:ph type="pic" sz="quarter" idx="15"/>
          </p:nvPr>
        </p:nvPicPr>
        <p:blipFill>
          <a:blip r:embed="rId5"/>
          <a:srcRect t="22752" b="22752"/>
          <a:stretch>
            <a:fillRect/>
          </a:stretch>
        </p:blipFill>
        <p:spPr/>
      </p:pic>
      <p:pic>
        <p:nvPicPr>
          <p:cNvPr id="25" name="Picture Placeholder 24">
            <a:extLst>
              <a:ext uri="{FF2B5EF4-FFF2-40B4-BE49-F238E27FC236}">
                <a16:creationId xmlns:a16="http://schemas.microsoft.com/office/drawing/2014/main" id="{D60224F2-985E-99F5-1682-7390930ACE1E}"/>
              </a:ext>
            </a:extLst>
          </p:cNvPr>
          <p:cNvPicPr>
            <a:picLocks noGrp="1" noChangeAspect="1"/>
          </p:cNvPicPr>
          <p:nvPr>
            <p:ph type="pic" sz="quarter" idx="16"/>
          </p:nvPr>
        </p:nvPicPr>
        <p:blipFill>
          <a:blip r:embed="rId6"/>
          <a:srcRect t="12526" b="12526"/>
          <a:stretch>
            <a:fillRect/>
          </a:stretch>
        </p:blipFill>
        <p:spPr/>
      </p:pic>
      <p:sp>
        <p:nvSpPr>
          <p:cNvPr id="4" name="Slide Number Placeholder 2">
            <a:extLst>
              <a:ext uri="{FF2B5EF4-FFF2-40B4-BE49-F238E27FC236}">
                <a16:creationId xmlns:a16="http://schemas.microsoft.com/office/drawing/2014/main" id="{465EE10D-D0C0-FD54-B16C-67F6332F9BE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a:t>
            </a:fld>
            <a:endParaRPr lang="en-GB"/>
          </a:p>
        </p:txBody>
      </p:sp>
    </p:spTree>
    <p:extLst>
      <p:ext uri="{BB962C8B-B14F-4D97-AF65-F5344CB8AC3E}">
        <p14:creationId xmlns:p14="http://schemas.microsoft.com/office/powerpoint/2010/main" val="3221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6" name="Table 10">
            <a:extLst>
              <a:ext uri="{FF2B5EF4-FFF2-40B4-BE49-F238E27FC236}">
                <a16:creationId xmlns:a16="http://schemas.microsoft.com/office/drawing/2014/main" id="{A87EDBAB-9C33-C74B-2858-BDE4CAB8E810}"/>
              </a:ext>
            </a:extLst>
          </p:cNvPr>
          <p:cNvGraphicFramePr/>
          <p:nvPr>
            <p:extLst>
              <p:ext uri="{D42A27DB-BD31-4B8C-83A1-F6EECF244321}">
                <p14:modId xmlns:p14="http://schemas.microsoft.com/office/powerpoint/2010/main" val="527592833"/>
              </p:ext>
            </p:extLst>
          </p:nvPr>
        </p:nvGraphicFramePr>
        <p:xfrm>
          <a:off x="968962" y="1072443"/>
          <a:ext cx="10736668" cy="446087"/>
        </p:xfrm>
        <a:graphic>
          <a:graphicData uri="http://schemas.openxmlformats.org/drawingml/2006/table">
            <a:tbl>
              <a:tblPr bandRow="1"/>
              <a:tblGrid>
                <a:gridCol w="856073">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8">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a:solidFill>
                            <a:srgbClr val="000000"/>
                          </a:solidFill>
                          <a:latin typeface="Tw Cen MT Condensed"/>
                        </a:rPr>
                        <a:t>Assignee</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37" name="Table 22">
            <a:extLst>
              <a:ext uri="{FF2B5EF4-FFF2-40B4-BE49-F238E27FC236}">
                <a16:creationId xmlns:a16="http://schemas.microsoft.com/office/drawing/2014/main" id="{DE40AEE4-4649-B9C7-5247-138E2B742A9A}"/>
              </a:ext>
            </a:extLst>
          </p:cNvPr>
          <p:cNvGraphicFramePr>
            <a:graphicFrameLocks noGrp="1"/>
          </p:cNvGraphicFramePr>
          <p:nvPr>
            <p:extLst>
              <p:ext uri="{D42A27DB-BD31-4B8C-83A1-F6EECF244321}">
                <p14:modId xmlns:p14="http://schemas.microsoft.com/office/powerpoint/2010/main" val="1069753461"/>
              </p:ext>
            </p:extLst>
          </p:nvPr>
        </p:nvGraphicFramePr>
        <p:xfrm>
          <a:off x="973445" y="1516020"/>
          <a:ext cx="10727316" cy="902970"/>
        </p:xfrm>
        <a:graphic>
          <a:graphicData uri="http://schemas.openxmlformats.org/drawingml/2006/table">
            <a:tbl>
              <a:tblPr/>
              <a:tblGrid>
                <a:gridCol w="803088">
                  <a:extLst>
                    <a:ext uri="{9D8B030D-6E8A-4147-A177-3AD203B41FA5}">
                      <a16:colId xmlns:a16="http://schemas.microsoft.com/office/drawing/2014/main" val="209425908"/>
                    </a:ext>
                  </a:extLst>
                </a:gridCol>
                <a:gridCol w="884700">
                  <a:extLst>
                    <a:ext uri="{9D8B030D-6E8A-4147-A177-3AD203B41FA5}">
                      <a16:colId xmlns:a16="http://schemas.microsoft.com/office/drawing/2014/main" val="3918125434"/>
                    </a:ext>
                  </a:extLst>
                </a:gridCol>
                <a:gridCol w="7472642">
                  <a:extLst>
                    <a:ext uri="{9D8B030D-6E8A-4147-A177-3AD203B41FA5}">
                      <a16:colId xmlns:a16="http://schemas.microsoft.com/office/drawing/2014/main" val="3755848183"/>
                    </a:ext>
                  </a:extLst>
                </a:gridCol>
                <a:gridCol w="776484">
                  <a:extLst>
                    <a:ext uri="{9D8B030D-6E8A-4147-A177-3AD203B41FA5}">
                      <a16:colId xmlns:a16="http://schemas.microsoft.com/office/drawing/2014/main" val="3261052647"/>
                    </a:ext>
                  </a:extLst>
                </a:gridCol>
                <a:gridCol w="790402">
                  <a:extLst>
                    <a:ext uri="{9D8B030D-6E8A-4147-A177-3AD203B41FA5}">
                      <a16:colId xmlns:a16="http://schemas.microsoft.com/office/drawing/2014/main" val="2620281929"/>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Shane</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category.</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Mood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graphicFrame>
        <p:nvGraphicFramePr>
          <p:cNvPr id="738" name="Table 24">
            <a:extLst>
              <a:ext uri="{FF2B5EF4-FFF2-40B4-BE49-F238E27FC236}">
                <a16:creationId xmlns:a16="http://schemas.microsoft.com/office/drawing/2014/main" id="{B59A765B-8742-E389-CAD9-743E534242BF}"/>
              </a:ext>
            </a:extLst>
          </p:cNvPr>
          <p:cNvGraphicFramePr>
            <a:graphicFrameLocks noGrp="1"/>
          </p:cNvGraphicFramePr>
          <p:nvPr>
            <p:extLst>
              <p:ext uri="{D42A27DB-BD31-4B8C-83A1-F6EECF244321}">
                <p14:modId xmlns:p14="http://schemas.microsoft.com/office/powerpoint/2010/main" val="283108655"/>
              </p:ext>
            </p:extLst>
          </p:nvPr>
        </p:nvGraphicFramePr>
        <p:xfrm>
          <a:off x="964883" y="2413953"/>
          <a:ext cx="10710862" cy="917258"/>
        </p:xfrm>
        <a:graphic>
          <a:graphicData uri="http://schemas.openxmlformats.org/drawingml/2006/table">
            <a:tbl>
              <a:tblPr/>
              <a:tblGrid>
                <a:gridCol w="825500">
                  <a:extLst>
                    <a:ext uri="{9D8B030D-6E8A-4147-A177-3AD203B41FA5}">
                      <a16:colId xmlns:a16="http://schemas.microsoft.com/office/drawing/2014/main" val="2478095564"/>
                    </a:ext>
                  </a:extLst>
                </a:gridCol>
                <a:gridCol w="889000">
                  <a:extLst>
                    <a:ext uri="{9D8B030D-6E8A-4147-A177-3AD203B41FA5}">
                      <a16:colId xmlns:a16="http://schemas.microsoft.com/office/drawing/2014/main" val="3425186011"/>
                    </a:ext>
                  </a:extLst>
                </a:gridCol>
                <a:gridCol w="7421562">
                  <a:extLst>
                    <a:ext uri="{9D8B030D-6E8A-4147-A177-3AD203B41FA5}">
                      <a16:colId xmlns:a16="http://schemas.microsoft.com/office/drawing/2014/main" val="434525748"/>
                    </a:ext>
                  </a:extLst>
                </a:gridCol>
                <a:gridCol w="787400">
                  <a:extLst>
                    <a:ext uri="{9D8B030D-6E8A-4147-A177-3AD203B41FA5}">
                      <a16:colId xmlns:a16="http://schemas.microsoft.com/office/drawing/2014/main" val="4076010859"/>
                    </a:ext>
                  </a:extLst>
                </a:gridCol>
                <a:gridCol w="787400">
                  <a:extLst>
                    <a:ext uri="{9D8B030D-6E8A-4147-A177-3AD203B41FA5}">
                      <a16:colId xmlns:a16="http://schemas.microsoft.com/office/drawing/2014/main" val="2022274981"/>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recommendations based on my current mood, even if I'm not logged in or don't have an account.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Urmil</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8825567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be able to access mood-based recommendations without requiring authentication or account creation.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0857848"/>
                  </a:ext>
                </a:extLst>
              </a:tr>
            </a:tbl>
          </a:graphicData>
        </a:graphic>
      </p:graphicFrame>
      <p:graphicFrame>
        <p:nvGraphicFramePr>
          <p:cNvPr id="739" name="Table 26">
            <a:extLst>
              <a:ext uri="{FF2B5EF4-FFF2-40B4-BE49-F238E27FC236}">
                <a16:creationId xmlns:a16="http://schemas.microsoft.com/office/drawing/2014/main" id="{D10AD537-8C0C-B241-FF63-0EC166794F52}"/>
              </a:ext>
            </a:extLst>
          </p:cNvPr>
          <p:cNvGraphicFramePr>
            <a:graphicFrameLocks noGrp="1"/>
          </p:cNvGraphicFramePr>
          <p:nvPr>
            <p:extLst>
              <p:ext uri="{D42A27DB-BD31-4B8C-83A1-F6EECF244321}">
                <p14:modId xmlns:p14="http://schemas.microsoft.com/office/powerpoint/2010/main" val="2876595106"/>
              </p:ext>
            </p:extLst>
          </p:nvPr>
        </p:nvGraphicFramePr>
        <p:xfrm>
          <a:off x="964883" y="3315653"/>
          <a:ext cx="10706100" cy="952500"/>
        </p:xfrm>
        <a:graphic>
          <a:graphicData uri="http://schemas.openxmlformats.org/drawingml/2006/table">
            <a:tbl>
              <a:tblPr/>
              <a:tblGrid>
                <a:gridCol w="825500">
                  <a:extLst>
                    <a:ext uri="{9D8B030D-6E8A-4147-A177-3AD203B41FA5}">
                      <a16:colId xmlns:a16="http://schemas.microsoft.com/office/drawing/2014/main" val="792765340"/>
                    </a:ext>
                  </a:extLst>
                </a:gridCol>
                <a:gridCol w="889000">
                  <a:extLst>
                    <a:ext uri="{9D8B030D-6E8A-4147-A177-3AD203B41FA5}">
                      <a16:colId xmlns:a16="http://schemas.microsoft.com/office/drawing/2014/main" val="4013180941"/>
                    </a:ext>
                  </a:extLst>
                </a:gridCol>
                <a:gridCol w="7416800">
                  <a:extLst>
                    <a:ext uri="{9D8B030D-6E8A-4147-A177-3AD203B41FA5}">
                      <a16:colId xmlns:a16="http://schemas.microsoft.com/office/drawing/2014/main" val="1238403903"/>
                    </a:ext>
                  </a:extLst>
                </a:gridCol>
                <a:gridCol w="787400">
                  <a:extLst>
                    <a:ext uri="{9D8B030D-6E8A-4147-A177-3AD203B41FA5}">
                      <a16:colId xmlns:a16="http://schemas.microsoft.com/office/drawing/2014/main" val="2207265171"/>
                    </a:ext>
                  </a:extLst>
                </a:gridCol>
                <a:gridCol w="787400">
                  <a:extLst>
                    <a:ext uri="{9D8B030D-6E8A-4147-A177-3AD203B41FA5}">
                      <a16:colId xmlns:a16="http://schemas.microsoft.com/office/drawing/2014/main" val="350696660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a:lnSpc>
                          <a:spcPct val="100000"/>
                        </a:lnSpc>
                        <a:spcBef>
                          <a:spcPct val="0"/>
                        </a:spcBef>
                        <a:spcAft>
                          <a:spcPct val="0"/>
                        </a:spcAft>
                        <a:buNone/>
                      </a:pPr>
                      <a:r>
                        <a:rPr lang="en-US" sz="1400" b="0" i="0" u="none" strike="noStrike" cap="none" normalizeH="0" baseline="0" noProof="0">
                          <a:ln>
                            <a:noFill/>
                          </a:ln>
                          <a:solidFill>
                            <a:srgbClr val="0D0D0D"/>
                          </a:solidFill>
                          <a:effectLst/>
                          <a:latin typeface="Calibri"/>
                        </a:rPr>
                        <a:t>As a Music Enthusiast</a:t>
                      </a:r>
                      <a:r>
                        <a:rPr kumimoji="0" lang="en-US" sz="1400" b="0" i="0" u="none" strike="noStrike" cap="none" normalizeH="0" baseline="0" noProof="0">
                          <a:ln>
                            <a:noFill/>
                          </a:ln>
                          <a:solidFill>
                            <a:srgbClr val="0D0D0D"/>
                          </a:solidFill>
                          <a:effectLst/>
                          <a:latin typeface="Calibri"/>
                          <a:sym typeface="Calibri" panose="020F0502020204030204" pitchFamily="34" charset="0"/>
                        </a:rPr>
                        <a:t>, </a:t>
                      </a:r>
                      <a:r>
                        <a:rPr lang="en-US" sz="1400" b="0" i="0" u="none" strike="noStrike" cap="none" normalizeH="0" baseline="0" noProof="0">
                          <a:ln>
                            <a:noFill/>
                          </a:ln>
                          <a:solidFill>
                            <a:srgbClr val="0D0D0D"/>
                          </a:solidFill>
                          <a:effectLst/>
                          <a:latin typeface="Calibri"/>
                        </a:rPr>
                        <a:t>I want to be able </a:t>
                      </a:r>
                      <a:r>
                        <a:rPr kumimoji="0" lang="en-US" sz="1400" b="0" i="0" u="none" strike="noStrike" cap="none" normalizeH="0" baseline="0" noProof="0">
                          <a:ln>
                            <a:noFill/>
                          </a:ln>
                          <a:solidFill>
                            <a:srgbClr val="0D0D0D"/>
                          </a:solidFill>
                          <a:effectLst/>
                          <a:latin typeface="Calibri"/>
                          <a:sym typeface="Calibri" panose="020F0502020204030204" pitchFamily="34" charset="0"/>
                        </a:rPr>
                        <a:t>to</a:t>
                      </a:r>
                      <a:r>
                        <a:rPr lang="en-US" sz="1400" b="0" i="0" u="none" strike="noStrike" cap="none" normalizeH="0" baseline="0" noProof="0">
                          <a:ln>
                            <a:noFill/>
                          </a:ln>
                          <a:solidFill>
                            <a:srgbClr val="0D0D0D"/>
                          </a:solidFill>
                          <a:effectLst/>
                          <a:latin typeface="Calibri"/>
                        </a:rPr>
                        <a:t> save songs I like to a playlist for future reference.</a:t>
                      </a:r>
                      <a:endParaRPr kumimoji="0" lang="en-US" sz="1400" b="0" i="0" u="none" strike="noStrike" cap="none" normalizeH="0" baseline="0" noProof="0">
                        <a:ln>
                          <a:noFill/>
                        </a:ln>
                        <a:solidFill>
                          <a:srgbClr val="0D0D0D"/>
                        </a:solidFill>
                        <a:effectLst/>
                        <a:latin typeface="Calibri"/>
                        <a:sym typeface="Calibri" panose="020F0502020204030204" pitchFamily="34" charset="0"/>
                      </a:endParaRP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Dhyey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8361730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add songs to a personal playlist.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playlist should persist across sessions for registered users.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653197"/>
                  </a:ext>
                </a:extLst>
              </a:tr>
            </a:tbl>
          </a:graphicData>
        </a:graphic>
      </p:graphicFrame>
      <p:graphicFrame>
        <p:nvGraphicFramePr>
          <p:cNvPr id="740" name="Table 28">
            <a:extLst>
              <a:ext uri="{FF2B5EF4-FFF2-40B4-BE49-F238E27FC236}">
                <a16:creationId xmlns:a16="http://schemas.microsoft.com/office/drawing/2014/main" id="{627CDDD4-FFFE-E420-56B6-ADE63C05DAFC}"/>
              </a:ext>
            </a:extLst>
          </p:cNvPr>
          <p:cNvGraphicFramePr>
            <a:graphicFrameLocks noGrp="1"/>
          </p:cNvGraphicFramePr>
          <p:nvPr>
            <p:extLst>
              <p:ext uri="{D42A27DB-BD31-4B8C-83A1-F6EECF244321}">
                <p14:modId xmlns:p14="http://schemas.microsoft.com/office/powerpoint/2010/main" val="1850323096"/>
              </p:ext>
            </p:extLst>
          </p:nvPr>
        </p:nvGraphicFramePr>
        <p:xfrm>
          <a:off x="964883" y="4263508"/>
          <a:ext cx="10706100" cy="1874520"/>
        </p:xfrm>
        <a:graphic>
          <a:graphicData uri="http://schemas.openxmlformats.org/drawingml/2006/table">
            <a:tbl>
              <a:tblPr/>
              <a:tblGrid>
                <a:gridCol w="825500">
                  <a:extLst>
                    <a:ext uri="{9D8B030D-6E8A-4147-A177-3AD203B41FA5}">
                      <a16:colId xmlns:a16="http://schemas.microsoft.com/office/drawing/2014/main" val="4202376956"/>
                    </a:ext>
                  </a:extLst>
                </a:gridCol>
                <a:gridCol w="889000">
                  <a:extLst>
                    <a:ext uri="{9D8B030D-6E8A-4147-A177-3AD203B41FA5}">
                      <a16:colId xmlns:a16="http://schemas.microsoft.com/office/drawing/2014/main" val="2230735544"/>
                    </a:ext>
                  </a:extLst>
                </a:gridCol>
                <a:gridCol w="7416800">
                  <a:extLst>
                    <a:ext uri="{9D8B030D-6E8A-4147-A177-3AD203B41FA5}">
                      <a16:colId xmlns:a16="http://schemas.microsoft.com/office/drawing/2014/main" val="3431219899"/>
                    </a:ext>
                  </a:extLst>
                </a:gridCol>
                <a:gridCol w="787400">
                  <a:extLst>
                    <a:ext uri="{9D8B030D-6E8A-4147-A177-3AD203B41FA5}">
                      <a16:colId xmlns:a16="http://schemas.microsoft.com/office/drawing/2014/main" val="736131657"/>
                    </a:ext>
                  </a:extLst>
                </a:gridCol>
                <a:gridCol w="787400">
                  <a:extLst>
                    <a:ext uri="{9D8B030D-6E8A-4147-A177-3AD203B41FA5}">
                      <a16:colId xmlns:a16="http://schemas.microsoft.com/office/drawing/2014/main" val="2151645151"/>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MS_10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create and customize multiple playlists for different moods or occasions.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Mahesh</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0944712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new playlists and give them custom names.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can add or remove songs from playlists.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36030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additional information about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Krushil</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42584970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access additional information about recommended songs by clicking on them.</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Information should be presented in a clear and concise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327206"/>
                  </a:ext>
                </a:extLst>
              </a:tr>
            </a:tbl>
          </a:graphicData>
        </a:graphic>
      </p:graphicFrame>
      <p:sp>
        <p:nvSpPr>
          <p:cNvPr id="3" name="TextBox 2">
            <a:extLst>
              <a:ext uri="{FF2B5EF4-FFF2-40B4-BE49-F238E27FC236}">
                <a16:creationId xmlns:a16="http://schemas.microsoft.com/office/drawing/2014/main" id="{2BCBC870-5201-C060-42F4-D2372D04B059}"/>
              </a:ext>
            </a:extLst>
          </p:cNvPr>
          <p:cNvSpPr txBox="1"/>
          <p:nvPr/>
        </p:nvSpPr>
        <p:spPr>
          <a:xfrm>
            <a:off x="965200" y="254000"/>
            <a:ext cx="38506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2DCD3679-2A12-5DA8-34D2-A42A036E012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40</a:t>
            </a:fld>
            <a:endParaRPr lang="en-GB"/>
          </a:p>
        </p:txBody>
      </p:sp>
      <p:pic>
        <p:nvPicPr>
          <p:cNvPr id="4" name="Picture 3">
            <a:extLst>
              <a:ext uri="{FF2B5EF4-FFF2-40B4-BE49-F238E27FC236}">
                <a16:creationId xmlns:a16="http://schemas.microsoft.com/office/drawing/2014/main" id="{C9618F4B-2087-F800-3910-06631EBCD37D}"/>
              </a:ext>
            </a:extLst>
          </p:cNvPr>
          <p:cNvPicPr>
            <a:picLocks noChangeAspect="1"/>
          </p:cNvPicPr>
          <p:nvPr/>
        </p:nvPicPr>
        <p:blipFill>
          <a:blip r:embed="rId2"/>
          <a:stretch>
            <a:fillRect/>
          </a:stretch>
        </p:blipFill>
        <p:spPr>
          <a:xfrm>
            <a:off x="11275157" y="583080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animEffect transition="in" filter="fade">
                                      <p:cBhvr>
                                        <p:cTn id="11" dur="500"/>
                                        <p:tgtEl>
                                          <p:spTgt spid="736"/>
                                        </p:tgtEl>
                                      </p:cBhvr>
                                    </p:animEffect>
                                  </p:childTnLst>
                                </p:cTn>
                              </p:par>
                              <p:par>
                                <p:cTn id="12" presetID="10" presetClass="entr" presetSubtype="0" fill="hold" nodeType="withEffect">
                                  <p:stCondLst>
                                    <p:cond delay="0"/>
                                  </p:stCondLst>
                                  <p:childTnLst>
                                    <p:set>
                                      <p:cBhvr>
                                        <p:cTn id="13" dur="1" fill="hold">
                                          <p:stCondLst>
                                            <p:cond delay="0"/>
                                          </p:stCondLst>
                                        </p:cTn>
                                        <p:tgtEl>
                                          <p:spTgt spid="737"/>
                                        </p:tgtEl>
                                        <p:attrNameLst>
                                          <p:attrName>style.visibility</p:attrName>
                                        </p:attrNameLst>
                                      </p:cBhvr>
                                      <p:to>
                                        <p:strVal val="visible"/>
                                      </p:to>
                                    </p:set>
                                    <p:animEffect transition="in" filter="fade">
                                      <p:cBhvr>
                                        <p:cTn id="14" dur="500"/>
                                        <p:tgtEl>
                                          <p:spTgt spid="737"/>
                                        </p:tgtEl>
                                      </p:cBhvr>
                                    </p:animEffect>
                                  </p:childTnLst>
                                </p:cTn>
                              </p:par>
                              <p:par>
                                <p:cTn id="15" presetID="10" presetClass="entr" presetSubtype="0" fill="hold" nodeType="withEffect">
                                  <p:stCondLst>
                                    <p:cond delay="0"/>
                                  </p:stCondLst>
                                  <p:childTnLst>
                                    <p:set>
                                      <p:cBhvr>
                                        <p:cTn id="16" dur="1" fill="hold">
                                          <p:stCondLst>
                                            <p:cond delay="0"/>
                                          </p:stCondLst>
                                        </p:cTn>
                                        <p:tgtEl>
                                          <p:spTgt spid="738"/>
                                        </p:tgtEl>
                                        <p:attrNameLst>
                                          <p:attrName>style.visibility</p:attrName>
                                        </p:attrNameLst>
                                      </p:cBhvr>
                                      <p:to>
                                        <p:strVal val="visible"/>
                                      </p:to>
                                    </p:set>
                                    <p:animEffect transition="in" filter="fade">
                                      <p:cBhvr>
                                        <p:cTn id="17" dur="500"/>
                                        <p:tgtEl>
                                          <p:spTgt spid="738"/>
                                        </p:tgtEl>
                                      </p:cBhvr>
                                    </p:animEffect>
                                  </p:childTnLst>
                                </p:cTn>
                              </p:par>
                              <p:par>
                                <p:cTn id="18" presetID="10" presetClass="entr" presetSubtype="0" fill="hold" nodeType="withEffect">
                                  <p:stCondLst>
                                    <p:cond delay="0"/>
                                  </p:stCondLst>
                                  <p:childTnLst>
                                    <p:set>
                                      <p:cBhvr>
                                        <p:cTn id="19" dur="1" fill="hold">
                                          <p:stCondLst>
                                            <p:cond delay="0"/>
                                          </p:stCondLst>
                                        </p:cTn>
                                        <p:tgtEl>
                                          <p:spTgt spid="739"/>
                                        </p:tgtEl>
                                        <p:attrNameLst>
                                          <p:attrName>style.visibility</p:attrName>
                                        </p:attrNameLst>
                                      </p:cBhvr>
                                      <p:to>
                                        <p:strVal val="visible"/>
                                      </p:to>
                                    </p:set>
                                    <p:animEffect transition="in" filter="fade">
                                      <p:cBhvr>
                                        <p:cTn id="20" dur="500"/>
                                        <p:tgtEl>
                                          <p:spTgt spid="739"/>
                                        </p:tgtEl>
                                      </p:cBhvr>
                                    </p:animEffect>
                                  </p:childTnLst>
                                </p:cTn>
                              </p:par>
                              <p:par>
                                <p:cTn id="21" presetID="10" presetClass="entr" presetSubtype="0" fill="hold" nodeType="withEffect">
                                  <p:stCondLst>
                                    <p:cond delay="0"/>
                                  </p:stCondLst>
                                  <p:childTnLst>
                                    <p:set>
                                      <p:cBhvr>
                                        <p:cTn id="22" dur="1" fill="hold">
                                          <p:stCondLst>
                                            <p:cond delay="0"/>
                                          </p:stCondLst>
                                        </p:cTn>
                                        <p:tgtEl>
                                          <p:spTgt spid="740"/>
                                        </p:tgtEl>
                                        <p:attrNameLst>
                                          <p:attrName>style.visibility</p:attrName>
                                        </p:attrNameLst>
                                      </p:cBhvr>
                                      <p:to>
                                        <p:strVal val="visible"/>
                                      </p:to>
                                    </p:set>
                                    <p:animEffect transition="in" filter="fade">
                                      <p:cBhvr>
                                        <p:cTn id="23"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Table 10">
            <a:extLst>
              <a:ext uri="{FF2B5EF4-FFF2-40B4-BE49-F238E27FC236}">
                <a16:creationId xmlns:a16="http://schemas.microsoft.com/office/drawing/2014/main" id="{B0EACBA4-41AC-F250-93E8-49DE7EA9BB59}"/>
              </a:ext>
            </a:extLst>
          </p:cNvPr>
          <p:cNvGraphicFramePr/>
          <p:nvPr>
            <p:extLst>
              <p:ext uri="{D42A27DB-BD31-4B8C-83A1-F6EECF244321}">
                <p14:modId xmlns:p14="http://schemas.microsoft.com/office/powerpoint/2010/main" val="3749422298"/>
              </p:ext>
            </p:extLst>
          </p:nvPr>
        </p:nvGraphicFramePr>
        <p:xfrm>
          <a:off x="987778" y="1063036"/>
          <a:ext cx="10715505" cy="446087"/>
        </p:xfrm>
        <a:graphic>
          <a:graphicData uri="http://schemas.openxmlformats.org/drawingml/2006/table">
            <a:tbl>
              <a:tblPr bandRow="1"/>
              <a:tblGrid>
                <a:gridCol w="826225">
                  <a:extLst>
                    <a:ext uri="{9D8B030D-6E8A-4147-A177-3AD203B41FA5}">
                      <a16:colId xmlns:a16="http://schemas.microsoft.com/office/drawing/2014/main" val="20000"/>
                    </a:ext>
                  </a:extLst>
                </a:gridCol>
                <a:gridCol w="889781">
                  <a:extLst>
                    <a:ext uri="{9D8B030D-6E8A-4147-A177-3AD203B41FA5}">
                      <a16:colId xmlns:a16="http://schemas.microsoft.com/office/drawing/2014/main" val="20001"/>
                    </a:ext>
                  </a:extLst>
                </a:gridCol>
                <a:gridCol w="7423317">
                  <a:extLst>
                    <a:ext uri="{9D8B030D-6E8A-4147-A177-3AD203B41FA5}">
                      <a16:colId xmlns:a16="http://schemas.microsoft.com/office/drawing/2014/main" val="20002"/>
                    </a:ext>
                  </a:extLst>
                </a:gridCol>
                <a:gridCol w="788091">
                  <a:extLst>
                    <a:ext uri="{9D8B030D-6E8A-4147-A177-3AD203B41FA5}">
                      <a16:colId xmlns:a16="http://schemas.microsoft.com/office/drawing/2014/main" val="20003"/>
                    </a:ext>
                  </a:extLst>
                </a:gridCol>
                <a:gridCol w="788091">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Story Points</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User Story</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a:solidFill>
                            <a:srgbClr val="000000"/>
                          </a:solidFill>
                          <a:latin typeface="Tw Cen MT Condensed"/>
                        </a:rPr>
                        <a:t>Assignee</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Sprint</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45" name="Table 22">
            <a:extLst>
              <a:ext uri="{FF2B5EF4-FFF2-40B4-BE49-F238E27FC236}">
                <a16:creationId xmlns:a16="http://schemas.microsoft.com/office/drawing/2014/main" id="{00103157-7B2A-3CB4-2317-DC2010959198}"/>
              </a:ext>
            </a:extLst>
          </p:cNvPr>
          <p:cNvGraphicFramePr>
            <a:graphicFrameLocks noGrp="1"/>
          </p:cNvGraphicFramePr>
          <p:nvPr>
            <p:extLst>
              <p:ext uri="{D42A27DB-BD31-4B8C-83A1-F6EECF244321}">
                <p14:modId xmlns:p14="http://schemas.microsoft.com/office/powerpoint/2010/main" val="387042260"/>
              </p:ext>
            </p:extLst>
          </p:nvPr>
        </p:nvGraphicFramePr>
        <p:xfrm>
          <a:off x="995363" y="1508125"/>
          <a:ext cx="10723562" cy="902970"/>
        </p:xfrm>
        <a:graphic>
          <a:graphicData uri="http://schemas.openxmlformats.org/drawingml/2006/table">
            <a:tbl>
              <a:tblPr/>
              <a:tblGrid>
                <a:gridCol w="825500">
                  <a:extLst>
                    <a:ext uri="{9D8B030D-6E8A-4147-A177-3AD203B41FA5}">
                      <a16:colId xmlns:a16="http://schemas.microsoft.com/office/drawing/2014/main" val="344907962"/>
                    </a:ext>
                  </a:extLst>
                </a:gridCol>
                <a:gridCol w="890587">
                  <a:extLst>
                    <a:ext uri="{9D8B030D-6E8A-4147-A177-3AD203B41FA5}">
                      <a16:colId xmlns:a16="http://schemas.microsoft.com/office/drawing/2014/main" val="290870139"/>
                    </a:ext>
                  </a:extLst>
                </a:gridCol>
                <a:gridCol w="7429500">
                  <a:extLst>
                    <a:ext uri="{9D8B030D-6E8A-4147-A177-3AD203B41FA5}">
                      <a16:colId xmlns:a16="http://schemas.microsoft.com/office/drawing/2014/main" val="1773356655"/>
                    </a:ext>
                  </a:extLst>
                </a:gridCol>
                <a:gridCol w="788988">
                  <a:extLst>
                    <a:ext uri="{9D8B030D-6E8A-4147-A177-3AD203B41FA5}">
                      <a16:colId xmlns:a16="http://schemas.microsoft.com/office/drawing/2014/main" val="3195774381"/>
                    </a:ext>
                  </a:extLst>
                </a:gridCol>
                <a:gridCol w="788987">
                  <a:extLst>
                    <a:ext uri="{9D8B030D-6E8A-4147-A177-3AD203B41FA5}">
                      <a16:colId xmlns:a16="http://schemas.microsoft.com/office/drawing/2014/main" val="4098530384"/>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a:t>
                      </a: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15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provide feedback on recommended songs or report any issues encountered while using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Vijay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1165538"/>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a feedback mechanism to submit comments or report problems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orproblems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70946"/>
                  </a:ext>
                </a:extLst>
              </a:tr>
            </a:tbl>
          </a:graphicData>
        </a:graphic>
      </p:graphicFrame>
      <p:graphicFrame>
        <p:nvGraphicFramePr>
          <p:cNvPr id="746" name="Table 24">
            <a:extLst>
              <a:ext uri="{FF2B5EF4-FFF2-40B4-BE49-F238E27FC236}">
                <a16:creationId xmlns:a16="http://schemas.microsoft.com/office/drawing/2014/main" id="{1363EAA6-6C11-5F0E-D0D5-08920FD7A77F}"/>
              </a:ext>
            </a:extLst>
          </p:cNvPr>
          <p:cNvGraphicFramePr>
            <a:graphicFrameLocks noGrp="1"/>
          </p:cNvGraphicFramePr>
          <p:nvPr>
            <p:extLst>
              <p:ext uri="{D42A27DB-BD31-4B8C-83A1-F6EECF244321}">
                <p14:modId xmlns:p14="http://schemas.microsoft.com/office/powerpoint/2010/main" val="1390273550"/>
              </p:ext>
            </p:extLst>
          </p:nvPr>
        </p:nvGraphicFramePr>
        <p:xfrm>
          <a:off x="995363" y="2220913"/>
          <a:ext cx="10710862" cy="923043"/>
        </p:xfrm>
        <a:graphic>
          <a:graphicData uri="http://schemas.openxmlformats.org/drawingml/2006/table">
            <a:tbl>
              <a:tblPr/>
              <a:tblGrid>
                <a:gridCol w="825500">
                  <a:extLst>
                    <a:ext uri="{9D8B030D-6E8A-4147-A177-3AD203B41FA5}">
                      <a16:colId xmlns:a16="http://schemas.microsoft.com/office/drawing/2014/main" val="3247564651"/>
                    </a:ext>
                  </a:extLst>
                </a:gridCol>
                <a:gridCol w="889000">
                  <a:extLst>
                    <a:ext uri="{9D8B030D-6E8A-4147-A177-3AD203B41FA5}">
                      <a16:colId xmlns:a16="http://schemas.microsoft.com/office/drawing/2014/main" val="353849521"/>
                    </a:ext>
                  </a:extLst>
                </a:gridCol>
                <a:gridCol w="7421562">
                  <a:extLst>
                    <a:ext uri="{9D8B030D-6E8A-4147-A177-3AD203B41FA5}">
                      <a16:colId xmlns:a16="http://schemas.microsoft.com/office/drawing/2014/main" val="1658684136"/>
                    </a:ext>
                  </a:extLst>
                </a:gridCol>
                <a:gridCol w="787400">
                  <a:extLst>
                    <a:ext uri="{9D8B030D-6E8A-4147-A177-3AD203B41FA5}">
                      <a16:colId xmlns:a16="http://schemas.microsoft.com/office/drawing/2014/main" val="2156669410"/>
                    </a:ext>
                  </a:extLst>
                </a:gridCol>
                <a:gridCol w="787400">
                  <a:extLst>
                    <a:ext uri="{9D8B030D-6E8A-4147-A177-3AD203B41FA5}">
                      <a16:colId xmlns:a16="http://schemas.microsoft.com/office/drawing/2014/main" val="3321642384"/>
                    </a:ext>
                  </a:extLst>
                </a:gridCol>
              </a:tblGrid>
              <a:tr h="45155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clear my mood selection and start over if I'm not satisfied with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Dhyey</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588883323"/>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clear their mood selection and return to the initial state.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Clearing the mood selection should reset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758617"/>
                  </a:ext>
                </a:extLst>
              </a:tr>
            </a:tbl>
          </a:graphicData>
        </a:graphic>
      </p:graphicFrame>
      <p:graphicFrame>
        <p:nvGraphicFramePr>
          <p:cNvPr id="747" name="Table 26">
            <a:extLst>
              <a:ext uri="{FF2B5EF4-FFF2-40B4-BE49-F238E27FC236}">
                <a16:creationId xmlns:a16="http://schemas.microsoft.com/office/drawing/2014/main" id="{540F6BC3-5DF0-91EB-133A-437C81A279CA}"/>
              </a:ext>
            </a:extLst>
          </p:cNvPr>
          <p:cNvGraphicFramePr>
            <a:graphicFrameLocks noGrp="1"/>
          </p:cNvGraphicFramePr>
          <p:nvPr>
            <p:extLst>
              <p:ext uri="{D42A27DB-BD31-4B8C-83A1-F6EECF244321}">
                <p14:modId xmlns:p14="http://schemas.microsoft.com/office/powerpoint/2010/main" val="2661895136"/>
              </p:ext>
            </p:extLst>
          </p:nvPr>
        </p:nvGraphicFramePr>
        <p:xfrm>
          <a:off x="995363" y="3122613"/>
          <a:ext cx="10706100" cy="952500"/>
        </p:xfrm>
        <a:graphic>
          <a:graphicData uri="http://schemas.openxmlformats.org/drawingml/2006/table">
            <a:tbl>
              <a:tblPr/>
              <a:tblGrid>
                <a:gridCol w="825500">
                  <a:extLst>
                    <a:ext uri="{9D8B030D-6E8A-4147-A177-3AD203B41FA5}">
                      <a16:colId xmlns:a16="http://schemas.microsoft.com/office/drawing/2014/main" val="1946601549"/>
                    </a:ext>
                  </a:extLst>
                </a:gridCol>
                <a:gridCol w="889000">
                  <a:extLst>
                    <a:ext uri="{9D8B030D-6E8A-4147-A177-3AD203B41FA5}">
                      <a16:colId xmlns:a16="http://schemas.microsoft.com/office/drawing/2014/main" val="591911182"/>
                    </a:ext>
                  </a:extLst>
                </a:gridCol>
                <a:gridCol w="7416800">
                  <a:extLst>
                    <a:ext uri="{9D8B030D-6E8A-4147-A177-3AD203B41FA5}">
                      <a16:colId xmlns:a16="http://schemas.microsoft.com/office/drawing/2014/main" val="2480698144"/>
                    </a:ext>
                  </a:extLst>
                </a:gridCol>
                <a:gridCol w="787400">
                  <a:extLst>
                    <a:ext uri="{9D8B030D-6E8A-4147-A177-3AD203B41FA5}">
                      <a16:colId xmlns:a16="http://schemas.microsoft.com/office/drawing/2014/main" val="3504506096"/>
                    </a:ext>
                  </a:extLst>
                </a:gridCol>
                <a:gridCol w="787400">
                  <a:extLst>
                    <a:ext uri="{9D8B030D-6E8A-4147-A177-3AD203B41FA5}">
                      <a16:colId xmlns:a16="http://schemas.microsoft.com/office/drawing/2014/main" val="2867925699"/>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clear instructions and guidance on how to use its features effectively.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Nisarg</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0192513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include help documentation or tooltips to explain its functionality.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9290223"/>
                  </a:ext>
                </a:extLst>
              </a:tr>
            </a:tbl>
          </a:graphicData>
        </a:graphic>
      </p:graphicFrame>
      <p:graphicFrame>
        <p:nvGraphicFramePr>
          <p:cNvPr id="748" name="Table 28">
            <a:extLst>
              <a:ext uri="{FF2B5EF4-FFF2-40B4-BE49-F238E27FC236}">
                <a16:creationId xmlns:a16="http://schemas.microsoft.com/office/drawing/2014/main" id="{E708AC92-EE80-6E36-F3E8-4ED6BBFC6805}"/>
              </a:ext>
            </a:extLst>
          </p:cNvPr>
          <p:cNvGraphicFramePr>
            <a:graphicFrameLocks noGrp="1"/>
          </p:cNvGraphicFramePr>
          <p:nvPr>
            <p:extLst>
              <p:ext uri="{D42A27DB-BD31-4B8C-83A1-F6EECF244321}">
                <p14:modId xmlns:p14="http://schemas.microsoft.com/office/powerpoint/2010/main" val="1540138815"/>
              </p:ext>
            </p:extLst>
          </p:nvPr>
        </p:nvGraphicFramePr>
        <p:xfrm>
          <a:off x="995363" y="4070468"/>
          <a:ext cx="10706100" cy="2057400"/>
        </p:xfrm>
        <a:graphic>
          <a:graphicData uri="http://schemas.openxmlformats.org/drawingml/2006/table">
            <a:tbl>
              <a:tblPr/>
              <a:tblGrid>
                <a:gridCol w="825500">
                  <a:extLst>
                    <a:ext uri="{9D8B030D-6E8A-4147-A177-3AD203B41FA5}">
                      <a16:colId xmlns:a16="http://schemas.microsoft.com/office/drawing/2014/main" val="1453286187"/>
                    </a:ext>
                  </a:extLst>
                </a:gridCol>
                <a:gridCol w="889000">
                  <a:extLst>
                    <a:ext uri="{9D8B030D-6E8A-4147-A177-3AD203B41FA5}">
                      <a16:colId xmlns:a16="http://schemas.microsoft.com/office/drawing/2014/main" val="2989520312"/>
                    </a:ext>
                  </a:extLst>
                </a:gridCol>
                <a:gridCol w="7416800">
                  <a:extLst>
                    <a:ext uri="{9D8B030D-6E8A-4147-A177-3AD203B41FA5}">
                      <a16:colId xmlns:a16="http://schemas.microsoft.com/office/drawing/2014/main" val="3889426422"/>
                    </a:ext>
                  </a:extLst>
                </a:gridCol>
                <a:gridCol w="787400">
                  <a:extLst>
                    <a:ext uri="{9D8B030D-6E8A-4147-A177-3AD203B41FA5}">
                      <a16:colId xmlns:a16="http://schemas.microsoft.com/office/drawing/2014/main" val="3424689361"/>
                    </a:ext>
                  </a:extLst>
                </a:gridCol>
                <a:gridCol w="787400">
                  <a:extLst>
                    <a:ext uri="{9D8B030D-6E8A-4147-A177-3AD203B41FA5}">
                      <a16:colId xmlns:a16="http://schemas.microsoft.com/office/drawing/2014/main" val="76778631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0000"/>
                          </a:solidFill>
                          <a:effectLst/>
                          <a:latin typeface="Calibri"/>
                          <a:cs typeface="Calibri"/>
                          <a:sym typeface="Calibri" panose="020F0502020204030204" pitchFamily="34" charset="0"/>
                        </a:rPr>
                        <a:t>MS_21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loading indicators or progress bars to indicate when mood analysis and song retrieval are in progress.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Shane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28601798"/>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see visual cues indicating that the application is processing their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request.Loading</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indicators should be displayed prominently and disappear once processing is complete.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4711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store uploaded pictures for future reference.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Mahesh</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84700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Uploaded pictures should be saved securely in the user's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account.Users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able to access their stored pictures from their profile or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1307071"/>
                  </a:ext>
                </a:extLst>
              </a:tr>
            </a:tbl>
          </a:graphicData>
        </a:graphic>
      </p:graphicFrame>
      <p:sp>
        <p:nvSpPr>
          <p:cNvPr id="4" name="TextBox 3">
            <a:extLst>
              <a:ext uri="{FF2B5EF4-FFF2-40B4-BE49-F238E27FC236}">
                <a16:creationId xmlns:a16="http://schemas.microsoft.com/office/drawing/2014/main" id="{94096CC0-E573-18FB-397D-A96C3F0A6826}"/>
              </a:ext>
            </a:extLst>
          </p:cNvPr>
          <p:cNvSpPr txBox="1"/>
          <p:nvPr/>
        </p:nvSpPr>
        <p:spPr>
          <a:xfrm>
            <a:off x="985520" y="203200"/>
            <a:ext cx="45110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6651992C-1F4B-EE7C-F76F-F098C69B03A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41</a:t>
            </a:fld>
            <a:endParaRPr lang="en-GB"/>
          </a:p>
        </p:txBody>
      </p:sp>
      <p:pic>
        <p:nvPicPr>
          <p:cNvPr id="3" name="Picture 2">
            <a:extLst>
              <a:ext uri="{FF2B5EF4-FFF2-40B4-BE49-F238E27FC236}">
                <a16:creationId xmlns:a16="http://schemas.microsoft.com/office/drawing/2014/main" id="{42825D4E-8338-BA63-B38A-B64149E7116E}"/>
              </a:ext>
            </a:extLst>
          </p:cNvPr>
          <p:cNvPicPr>
            <a:picLocks noChangeAspect="1"/>
          </p:cNvPicPr>
          <p:nvPr/>
        </p:nvPicPr>
        <p:blipFill>
          <a:blip r:embed="rId2"/>
          <a:stretch>
            <a:fillRect/>
          </a:stretch>
        </p:blipFill>
        <p:spPr>
          <a:xfrm>
            <a:off x="11124763" y="575059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4"/>
                                        </p:tgtEl>
                                        <p:attrNameLst>
                                          <p:attrName>style.visibility</p:attrName>
                                        </p:attrNameLst>
                                      </p:cBhvr>
                                      <p:to>
                                        <p:strVal val="visible"/>
                                      </p:to>
                                    </p:set>
                                    <p:animEffect transition="in" filter="fade">
                                      <p:cBhvr>
                                        <p:cTn id="11" dur="500"/>
                                        <p:tgtEl>
                                          <p:spTgt spid="744"/>
                                        </p:tgtEl>
                                      </p:cBhvr>
                                    </p:animEffect>
                                  </p:childTnLst>
                                </p:cTn>
                              </p:par>
                              <p:par>
                                <p:cTn id="12" presetID="10" presetClass="entr" presetSubtype="0" fill="hold" nodeType="withEffect">
                                  <p:stCondLst>
                                    <p:cond delay="0"/>
                                  </p:stCondLst>
                                  <p:childTnLst>
                                    <p:set>
                                      <p:cBhvr>
                                        <p:cTn id="13" dur="1" fill="hold">
                                          <p:stCondLst>
                                            <p:cond delay="0"/>
                                          </p:stCondLst>
                                        </p:cTn>
                                        <p:tgtEl>
                                          <p:spTgt spid="745"/>
                                        </p:tgtEl>
                                        <p:attrNameLst>
                                          <p:attrName>style.visibility</p:attrName>
                                        </p:attrNameLst>
                                      </p:cBhvr>
                                      <p:to>
                                        <p:strVal val="visible"/>
                                      </p:to>
                                    </p:set>
                                    <p:animEffect transition="in" filter="fade">
                                      <p:cBhvr>
                                        <p:cTn id="14" dur="500"/>
                                        <p:tgtEl>
                                          <p:spTgt spid="745"/>
                                        </p:tgtEl>
                                      </p:cBhvr>
                                    </p:animEffect>
                                  </p:childTnLst>
                                </p:cTn>
                              </p:par>
                              <p:par>
                                <p:cTn id="15" presetID="10" presetClass="entr" presetSubtype="0" fill="hold" nodeType="withEffect">
                                  <p:stCondLst>
                                    <p:cond delay="0"/>
                                  </p:stCondLst>
                                  <p:childTnLst>
                                    <p:set>
                                      <p:cBhvr>
                                        <p:cTn id="16" dur="1" fill="hold">
                                          <p:stCondLst>
                                            <p:cond delay="0"/>
                                          </p:stCondLst>
                                        </p:cTn>
                                        <p:tgtEl>
                                          <p:spTgt spid="746"/>
                                        </p:tgtEl>
                                        <p:attrNameLst>
                                          <p:attrName>style.visibility</p:attrName>
                                        </p:attrNameLst>
                                      </p:cBhvr>
                                      <p:to>
                                        <p:strVal val="visible"/>
                                      </p:to>
                                    </p:set>
                                    <p:animEffect transition="in" filter="fade">
                                      <p:cBhvr>
                                        <p:cTn id="17" dur="500"/>
                                        <p:tgtEl>
                                          <p:spTgt spid="746"/>
                                        </p:tgtEl>
                                      </p:cBhvr>
                                    </p:animEffect>
                                  </p:childTnLst>
                                </p:cTn>
                              </p:par>
                              <p:par>
                                <p:cTn id="18" presetID="10" presetClass="entr" presetSubtype="0" fill="hold" nodeType="withEffect">
                                  <p:stCondLst>
                                    <p:cond delay="0"/>
                                  </p:stCondLst>
                                  <p:childTnLst>
                                    <p:set>
                                      <p:cBhvr>
                                        <p:cTn id="19" dur="1" fill="hold">
                                          <p:stCondLst>
                                            <p:cond delay="0"/>
                                          </p:stCondLst>
                                        </p:cTn>
                                        <p:tgtEl>
                                          <p:spTgt spid="747"/>
                                        </p:tgtEl>
                                        <p:attrNameLst>
                                          <p:attrName>style.visibility</p:attrName>
                                        </p:attrNameLst>
                                      </p:cBhvr>
                                      <p:to>
                                        <p:strVal val="visible"/>
                                      </p:to>
                                    </p:set>
                                    <p:animEffect transition="in" filter="fade">
                                      <p:cBhvr>
                                        <p:cTn id="20" dur="500"/>
                                        <p:tgtEl>
                                          <p:spTgt spid="747"/>
                                        </p:tgtEl>
                                      </p:cBhvr>
                                    </p:animEffect>
                                  </p:childTnLst>
                                </p:cTn>
                              </p:par>
                              <p:par>
                                <p:cTn id="21" presetID="10" presetClass="entr" presetSubtype="0" fill="hold" nodeType="withEffect">
                                  <p:stCondLst>
                                    <p:cond delay="0"/>
                                  </p:stCondLst>
                                  <p:childTnLst>
                                    <p:set>
                                      <p:cBhvr>
                                        <p:cTn id="22" dur="1" fill="hold">
                                          <p:stCondLst>
                                            <p:cond delay="0"/>
                                          </p:stCondLst>
                                        </p:cTn>
                                        <p:tgtEl>
                                          <p:spTgt spid="748"/>
                                        </p:tgtEl>
                                        <p:attrNameLst>
                                          <p:attrName>style.visibility</p:attrName>
                                        </p:attrNameLst>
                                      </p:cBhvr>
                                      <p:to>
                                        <p:strVal val="visible"/>
                                      </p:to>
                                    </p:set>
                                    <p:animEffect transition="in" filter="fade">
                                      <p:cBhvr>
                                        <p:cTn id="23" dur="500"/>
                                        <p:tgtEl>
                                          <p:spTgt spid="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10">
            <a:extLst>
              <a:ext uri="{FF2B5EF4-FFF2-40B4-BE49-F238E27FC236}">
                <a16:creationId xmlns:a16="http://schemas.microsoft.com/office/drawing/2014/main" id="{FCC5D2C1-3B10-6C3C-BC05-090FAE8A1889}"/>
              </a:ext>
            </a:extLst>
          </p:cNvPr>
          <p:cNvGraphicFramePr/>
          <p:nvPr>
            <p:extLst>
              <p:ext uri="{D42A27DB-BD31-4B8C-83A1-F6EECF244321}">
                <p14:modId xmlns:p14="http://schemas.microsoft.com/office/powerpoint/2010/main" val="327582084"/>
              </p:ext>
            </p:extLst>
          </p:nvPr>
        </p:nvGraphicFramePr>
        <p:xfrm>
          <a:off x="1003300" y="1055688"/>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lvl="0" algn="ctr" defTabSz="914400">
                        <a:buNone/>
                        <a:defRPr sz="1800"/>
                      </a:pPr>
                      <a:r>
                        <a:rPr lang="en-US" sz="1400" b="1" i="0" u="none" strike="noStrike" noProof="0">
                          <a:solidFill>
                            <a:srgbClr val="000000"/>
                          </a:solidFill>
                          <a:latin typeface="Tw Cen MT Condensed"/>
                        </a:rPr>
                        <a:t>Assignee</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53" name="Table 22">
            <a:extLst>
              <a:ext uri="{FF2B5EF4-FFF2-40B4-BE49-F238E27FC236}">
                <a16:creationId xmlns:a16="http://schemas.microsoft.com/office/drawing/2014/main" id="{23C5DC60-5B04-A754-0053-7A036A09570D}"/>
              </a:ext>
            </a:extLst>
          </p:cNvPr>
          <p:cNvGraphicFramePr>
            <a:graphicFrameLocks noGrp="1"/>
          </p:cNvGraphicFramePr>
          <p:nvPr>
            <p:extLst>
              <p:ext uri="{D42A27DB-BD31-4B8C-83A1-F6EECF244321}">
                <p14:modId xmlns:p14="http://schemas.microsoft.com/office/powerpoint/2010/main" val="3874202815"/>
              </p:ext>
            </p:extLst>
          </p:nvPr>
        </p:nvGraphicFramePr>
        <p:xfrm>
          <a:off x="995363" y="1495425"/>
          <a:ext cx="10723562" cy="704850"/>
        </p:xfrm>
        <a:graphic>
          <a:graphicData uri="http://schemas.openxmlformats.org/drawingml/2006/table">
            <a:tbl>
              <a:tblPr/>
              <a:tblGrid>
                <a:gridCol w="825500">
                  <a:extLst>
                    <a:ext uri="{9D8B030D-6E8A-4147-A177-3AD203B41FA5}">
                      <a16:colId xmlns:a16="http://schemas.microsoft.com/office/drawing/2014/main" val="3151748386"/>
                    </a:ext>
                  </a:extLst>
                </a:gridCol>
                <a:gridCol w="890587">
                  <a:extLst>
                    <a:ext uri="{9D8B030D-6E8A-4147-A177-3AD203B41FA5}">
                      <a16:colId xmlns:a16="http://schemas.microsoft.com/office/drawing/2014/main" val="3713400327"/>
                    </a:ext>
                  </a:extLst>
                </a:gridCol>
                <a:gridCol w="7429500">
                  <a:extLst>
                    <a:ext uri="{9D8B030D-6E8A-4147-A177-3AD203B41FA5}">
                      <a16:colId xmlns:a16="http://schemas.microsoft.com/office/drawing/2014/main" val="3242509939"/>
                    </a:ext>
                  </a:extLst>
                </a:gridCol>
                <a:gridCol w="788988">
                  <a:extLst>
                    <a:ext uri="{9D8B030D-6E8A-4147-A177-3AD203B41FA5}">
                      <a16:colId xmlns:a16="http://schemas.microsoft.com/office/drawing/2014/main" val="1130392652"/>
                    </a:ext>
                  </a:extLst>
                </a:gridCol>
                <a:gridCol w="788987">
                  <a:extLst>
                    <a:ext uri="{9D8B030D-6E8A-4147-A177-3AD203B41FA5}">
                      <a16:colId xmlns:a16="http://schemas.microsoft.com/office/drawing/2014/main" val="1014854636"/>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ability to delete uploaded pictures if needed.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400" b="0" i="0" u="none" strike="noStrike" cap="none" normalizeH="0" baseline="0">
                          <a:ln>
                            <a:noFill/>
                          </a:ln>
                          <a:solidFill>
                            <a:srgbClr val="000000"/>
                          </a:solidFill>
                          <a:effectLst/>
                          <a:latin typeface="Calibri"/>
                          <a:cs typeface="Calibri"/>
                        </a:rPr>
                        <a:t>Dhyey</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7030A0"/>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023787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delete uploaded pictures from their account.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Deletion should be confirmed with a confirmation prompt to prevent accidental deletion.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029671"/>
                  </a:ext>
                </a:extLst>
              </a:tr>
            </a:tbl>
          </a:graphicData>
        </a:graphic>
      </p:graphicFrame>
      <p:sp>
        <p:nvSpPr>
          <p:cNvPr id="4" name="TextBox 3">
            <a:extLst>
              <a:ext uri="{FF2B5EF4-FFF2-40B4-BE49-F238E27FC236}">
                <a16:creationId xmlns:a16="http://schemas.microsoft.com/office/drawing/2014/main" id="{72D3F14F-9981-7DD3-D236-7A4927E81F29}"/>
              </a:ext>
            </a:extLst>
          </p:cNvPr>
          <p:cNvSpPr txBox="1"/>
          <p:nvPr/>
        </p:nvSpPr>
        <p:spPr>
          <a:xfrm>
            <a:off x="1005840" y="193040"/>
            <a:ext cx="37693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PRODUCT BACKLOG</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8692A2DC-D07E-4610-EF50-E78027481E4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42</a:t>
            </a:fld>
            <a:endParaRPr lang="en-GB"/>
          </a:p>
        </p:txBody>
      </p:sp>
      <p:pic>
        <p:nvPicPr>
          <p:cNvPr id="3" name="Picture 2">
            <a:extLst>
              <a:ext uri="{FF2B5EF4-FFF2-40B4-BE49-F238E27FC236}">
                <a16:creationId xmlns:a16="http://schemas.microsoft.com/office/drawing/2014/main" id="{9D383134-1E85-0659-F033-97F7B38B7158}"/>
              </a:ext>
            </a:extLst>
          </p:cNvPr>
          <p:cNvPicPr>
            <a:picLocks noChangeAspect="1"/>
          </p:cNvPicPr>
          <p:nvPr/>
        </p:nvPicPr>
        <p:blipFill>
          <a:blip r:embed="rId2"/>
          <a:stretch>
            <a:fillRect/>
          </a:stretch>
        </p:blipFill>
        <p:spPr>
          <a:xfrm>
            <a:off x="11275157" y="5750593"/>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fade">
                                      <p:cBhvr>
                                        <p:cTn id="11" dur="500"/>
                                        <p:tgtEl>
                                          <p:spTgt spid="752"/>
                                        </p:tgtEl>
                                      </p:cBhvr>
                                    </p:animEffect>
                                  </p:childTnLst>
                                </p:cTn>
                              </p:par>
                              <p:par>
                                <p:cTn id="12" presetID="10" presetClass="entr" presetSubtype="0" fill="hold" nodeType="withEffect">
                                  <p:stCondLst>
                                    <p:cond delay="0"/>
                                  </p:stCondLst>
                                  <p:childTnLst>
                                    <p:set>
                                      <p:cBhvr>
                                        <p:cTn id="13" dur="1" fill="hold">
                                          <p:stCondLst>
                                            <p:cond delay="0"/>
                                          </p:stCondLst>
                                        </p:cTn>
                                        <p:tgtEl>
                                          <p:spTgt spid="753"/>
                                        </p:tgtEl>
                                        <p:attrNameLst>
                                          <p:attrName>style.visibility</p:attrName>
                                        </p:attrNameLst>
                                      </p:cBhvr>
                                      <p:to>
                                        <p:strVal val="visible"/>
                                      </p:to>
                                    </p:set>
                                    <p:animEffect transition="in" filter="fade">
                                      <p:cBhvr>
                                        <p:cTn id="14" dur="5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t>Sprint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t>summary</a:t>
            </a:r>
            <a:endParaRPr lang="en-US"/>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9A4314DB-DC6B-00A3-6A74-6C22A81E03D1}"/>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43</a:t>
            </a:fld>
            <a:endParaRPr lang="en-GB"/>
          </a:p>
        </p:txBody>
      </p:sp>
      <p:pic>
        <p:nvPicPr>
          <p:cNvPr id="2" name="Picture 1">
            <a:extLst>
              <a:ext uri="{FF2B5EF4-FFF2-40B4-BE49-F238E27FC236}">
                <a16:creationId xmlns:a16="http://schemas.microsoft.com/office/drawing/2014/main" id="{FC38EF07-CCF6-5F98-D96E-DF06A0010297}"/>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81236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sprint-2 User Stories &amp;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2C65DC9D-5646-4EE1-5F72-76BE8B68EF4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44</a:t>
            </a:fld>
            <a:endParaRPr lang="en-GB"/>
          </a:p>
        </p:txBody>
      </p:sp>
      <p:pic>
        <p:nvPicPr>
          <p:cNvPr id="2" name="Picture 1">
            <a:extLst>
              <a:ext uri="{FF2B5EF4-FFF2-40B4-BE49-F238E27FC236}">
                <a16:creationId xmlns:a16="http://schemas.microsoft.com/office/drawing/2014/main" id="{804EAA1A-3C2B-3CB8-9CC9-5F0BE75C54D1}"/>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5900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9" name="Table 10">
            <a:extLst>
              <a:ext uri="{FF2B5EF4-FFF2-40B4-BE49-F238E27FC236}">
                <a16:creationId xmlns:a16="http://schemas.microsoft.com/office/drawing/2014/main" id="{A199AEEE-6099-C93F-6BAF-EE7E017A0D45}"/>
              </a:ext>
            </a:extLst>
          </p:cNvPr>
          <p:cNvGraphicFramePr/>
          <p:nvPr>
            <p:extLst>
              <p:ext uri="{D42A27DB-BD31-4B8C-83A1-F6EECF244321}">
                <p14:modId xmlns:p14="http://schemas.microsoft.com/office/powerpoint/2010/main" val="3400487716"/>
              </p:ext>
            </p:extLst>
          </p:nvPr>
        </p:nvGraphicFramePr>
        <p:xfrm>
          <a:off x="1003300" y="1083910"/>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0" name="Table 22">
            <a:extLst>
              <a:ext uri="{FF2B5EF4-FFF2-40B4-BE49-F238E27FC236}">
                <a16:creationId xmlns:a16="http://schemas.microsoft.com/office/drawing/2014/main" id="{E86617B6-CB00-FDA5-7F8F-4540202B8D2E}"/>
              </a:ext>
            </a:extLst>
          </p:cNvPr>
          <p:cNvGraphicFramePr>
            <a:graphicFrameLocks noGrp="1"/>
          </p:cNvGraphicFramePr>
          <p:nvPr>
            <p:extLst>
              <p:ext uri="{D42A27DB-BD31-4B8C-83A1-F6EECF244321}">
                <p14:modId xmlns:p14="http://schemas.microsoft.com/office/powerpoint/2010/main" val="2258976586"/>
              </p:ext>
            </p:extLst>
          </p:nvPr>
        </p:nvGraphicFramePr>
        <p:xfrm>
          <a:off x="1000125" y="1523647"/>
          <a:ext cx="10706100" cy="891540"/>
        </p:xfrm>
        <a:graphic>
          <a:graphicData uri="http://schemas.openxmlformats.org/drawingml/2006/table">
            <a:tbl>
              <a:tblPr/>
              <a:tblGrid>
                <a:gridCol w="825500">
                  <a:extLst>
                    <a:ext uri="{9D8B030D-6E8A-4147-A177-3AD203B41FA5}">
                      <a16:colId xmlns:a16="http://schemas.microsoft.com/office/drawing/2014/main" val="3935596632"/>
                    </a:ext>
                  </a:extLst>
                </a:gridCol>
                <a:gridCol w="889000">
                  <a:extLst>
                    <a:ext uri="{9D8B030D-6E8A-4147-A177-3AD203B41FA5}">
                      <a16:colId xmlns:a16="http://schemas.microsoft.com/office/drawing/2014/main" val="1610177592"/>
                    </a:ext>
                  </a:extLst>
                </a:gridCol>
                <a:gridCol w="7416800">
                  <a:extLst>
                    <a:ext uri="{9D8B030D-6E8A-4147-A177-3AD203B41FA5}">
                      <a16:colId xmlns:a16="http://schemas.microsoft.com/office/drawing/2014/main" val="1305460914"/>
                    </a:ext>
                  </a:extLst>
                </a:gridCol>
                <a:gridCol w="787400">
                  <a:extLst>
                    <a:ext uri="{9D8B030D-6E8A-4147-A177-3AD203B41FA5}">
                      <a16:colId xmlns:a16="http://schemas.microsoft.com/office/drawing/2014/main" val="631897698"/>
                    </a:ext>
                  </a:extLst>
                </a:gridCol>
                <a:gridCol w="787400">
                  <a:extLst>
                    <a:ext uri="{9D8B030D-6E8A-4147-A177-3AD203B41FA5}">
                      <a16:colId xmlns:a16="http://schemas.microsoft.com/office/drawing/2014/main" val="422499807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receive personalized music recommendations based on my current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37233749"/>
                  </a:ext>
                </a:extLst>
              </a:tr>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retrieve a list of songs associated with the predicted mood from a CSV file.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Songs should be relevant and appropriate for the predicted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8666935"/>
                  </a:ext>
                </a:extLst>
              </a:tr>
            </a:tbl>
          </a:graphicData>
        </a:graphic>
      </p:graphicFrame>
      <p:graphicFrame>
        <p:nvGraphicFramePr>
          <p:cNvPr id="711" name="Table 24">
            <a:extLst>
              <a:ext uri="{FF2B5EF4-FFF2-40B4-BE49-F238E27FC236}">
                <a16:creationId xmlns:a16="http://schemas.microsoft.com/office/drawing/2014/main" id="{2681027E-EF38-C141-A1FB-004101B31103}"/>
              </a:ext>
            </a:extLst>
          </p:cNvPr>
          <p:cNvGraphicFramePr>
            <a:graphicFrameLocks noGrp="1"/>
          </p:cNvGraphicFramePr>
          <p:nvPr>
            <p:extLst>
              <p:ext uri="{D42A27DB-BD31-4B8C-83A1-F6EECF244321}">
                <p14:modId xmlns:p14="http://schemas.microsoft.com/office/powerpoint/2010/main" val="2217974637"/>
              </p:ext>
            </p:extLst>
          </p:nvPr>
        </p:nvGraphicFramePr>
        <p:xfrm>
          <a:off x="1010285" y="2421573"/>
          <a:ext cx="10712450" cy="917258"/>
        </p:xfrm>
        <a:graphic>
          <a:graphicData uri="http://schemas.openxmlformats.org/drawingml/2006/table">
            <a:tbl>
              <a:tblPr/>
              <a:tblGrid>
                <a:gridCol w="827088">
                  <a:extLst>
                    <a:ext uri="{9D8B030D-6E8A-4147-A177-3AD203B41FA5}">
                      <a16:colId xmlns:a16="http://schemas.microsoft.com/office/drawing/2014/main" val="729989725"/>
                    </a:ext>
                  </a:extLst>
                </a:gridCol>
                <a:gridCol w="889000">
                  <a:extLst>
                    <a:ext uri="{9D8B030D-6E8A-4147-A177-3AD203B41FA5}">
                      <a16:colId xmlns:a16="http://schemas.microsoft.com/office/drawing/2014/main" val="2779702082"/>
                    </a:ext>
                  </a:extLst>
                </a:gridCol>
                <a:gridCol w="7419975">
                  <a:extLst>
                    <a:ext uri="{9D8B030D-6E8A-4147-A177-3AD203B41FA5}">
                      <a16:colId xmlns:a16="http://schemas.microsoft.com/office/drawing/2014/main" val="2242524620"/>
                    </a:ext>
                  </a:extLst>
                </a:gridCol>
                <a:gridCol w="788987">
                  <a:extLst>
                    <a:ext uri="{9D8B030D-6E8A-4147-A177-3AD203B41FA5}">
                      <a16:colId xmlns:a16="http://schemas.microsoft.com/office/drawing/2014/main" val="3192781499"/>
                    </a:ext>
                  </a:extLst>
                </a:gridCol>
                <a:gridCol w="787400">
                  <a:extLst>
                    <a:ext uri="{9D8B030D-6E8A-4147-A177-3AD203B41FA5}">
                      <a16:colId xmlns:a16="http://schemas.microsoft.com/office/drawing/2014/main" val="49658159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explore different moods and receive recommendations tailored to each mood.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414228527"/>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select different moods and receive corresponding song recommendations.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Each mood selection should provide a unique set of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9861213"/>
                  </a:ext>
                </a:extLst>
              </a:tr>
            </a:tbl>
          </a:graphicData>
        </a:graphic>
      </p:graphicFrame>
      <p:graphicFrame>
        <p:nvGraphicFramePr>
          <p:cNvPr id="712" name="Table 26">
            <a:extLst>
              <a:ext uri="{FF2B5EF4-FFF2-40B4-BE49-F238E27FC236}">
                <a16:creationId xmlns:a16="http://schemas.microsoft.com/office/drawing/2014/main" id="{DC9839AC-7116-C136-8E98-57D7F1CAC125}"/>
              </a:ext>
            </a:extLst>
          </p:cNvPr>
          <p:cNvGraphicFramePr>
            <a:graphicFrameLocks noGrp="1"/>
          </p:cNvGraphicFramePr>
          <p:nvPr>
            <p:extLst>
              <p:ext uri="{D42A27DB-BD31-4B8C-83A1-F6EECF244321}">
                <p14:modId xmlns:p14="http://schemas.microsoft.com/office/powerpoint/2010/main" val="2180083902"/>
              </p:ext>
            </p:extLst>
          </p:nvPr>
        </p:nvGraphicFramePr>
        <p:xfrm>
          <a:off x="1010285" y="3324860"/>
          <a:ext cx="10706100" cy="952500"/>
        </p:xfrm>
        <a:graphic>
          <a:graphicData uri="http://schemas.openxmlformats.org/drawingml/2006/table">
            <a:tbl>
              <a:tblPr/>
              <a:tblGrid>
                <a:gridCol w="825500">
                  <a:extLst>
                    <a:ext uri="{9D8B030D-6E8A-4147-A177-3AD203B41FA5}">
                      <a16:colId xmlns:a16="http://schemas.microsoft.com/office/drawing/2014/main" val="1643006873"/>
                    </a:ext>
                  </a:extLst>
                </a:gridCol>
                <a:gridCol w="889000">
                  <a:extLst>
                    <a:ext uri="{9D8B030D-6E8A-4147-A177-3AD203B41FA5}">
                      <a16:colId xmlns:a16="http://schemas.microsoft.com/office/drawing/2014/main" val="889606266"/>
                    </a:ext>
                  </a:extLst>
                </a:gridCol>
                <a:gridCol w="7416800">
                  <a:extLst>
                    <a:ext uri="{9D8B030D-6E8A-4147-A177-3AD203B41FA5}">
                      <a16:colId xmlns:a16="http://schemas.microsoft.com/office/drawing/2014/main" val="873812054"/>
                    </a:ext>
                  </a:extLst>
                </a:gridCol>
                <a:gridCol w="787400">
                  <a:extLst>
                    <a:ext uri="{9D8B030D-6E8A-4147-A177-3AD203B41FA5}">
                      <a16:colId xmlns:a16="http://schemas.microsoft.com/office/drawing/2014/main" val="550861020"/>
                    </a:ext>
                  </a:extLst>
                </a:gridCol>
                <a:gridCol w="787400">
                  <a:extLst>
                    <a:ext uri="{9D8B030D-6E8A-4147-A177-3AD203B41FA5}">
                      <a16:colId xmlns:a16="http://schemas.microsoft.com/office/drawing/2014/main" val="197396475"/>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view and edit my profile information.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2732991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view and update their profile information (e.g., name, email, profile picture).Profile editing should be straightforward and secure.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857128"/>
                  </a:ext>
                </a:extLst>
              </a:tr>
            </a:tbl>
          </a:graphicData>
        </a:graphic>
      </p:graphicFrame>
      <p:graphicFrame>
        <p:nvGraphicFramePr>
          <p:cNvPr id="713" name="Table 28">
            <a:extLst>
              <a:ext uri="{FF2B5EF4-FFF2-40B4-BE49-F238E27FC236}">
                <a16:creationId xmlns:a16="http://schemas.microsoft.com/office/drawing/2014/main" id="{DA848C6B-C6C3-FAC5-4BA1-8F4838F4F296}"/>
              </a:ext>
            </a:extLst>
          </p:cNvPr>
          <p:cNvGraphicFramePr>
            <a:graphicFrameLocks noGrp="1"/>
          </p:cNvGraphicFramePr>
          <p:nvPr>
            <p:extLst>
              <p:ext uri="{D42A27DB-BD31-4B8C-83A1-F6EECF244321}">
                <p14:modId xmlns:p14="http://schemas.microsoft.com/office/powerpoint/2010/main" val="1921778880"/>
              </p:ext>
            </p:extLst>
          </p:nvPr>
        </p:nvGraphicFramePr>
        <p:xfrm>
          <a:off x="1010285" y="4280535"/>
          <a:ext cx="10706100" cy="1849755"/>
        </p:xfrm>
        <a:graphic>
          <a:graphicData uri="http://schemas.openxmlformats.org/drawingml/2006/table">
            <a:tbl>
              <a:tblPr/>
              <a:tblGrid>
                <a:gridCol w="825500">
                  <a:extLst>
                    <a:ext uri="{9D8B030D-6E8A-4147-A177-3AD203B41FA5}">
                      <a16:colId xmlns:a16="http://schemas.microsoft.com/office/drawing/2014/main" val="2217972085"/>
                    </a:ext>
                  </a:extLst>
                </a:gridCol>
                <a:gridCol w="889000">
                  <a:extLst>
                    <a:ext uri="{9D8B030D-6E8A-4147-A177-3AD203B41FA5}">
                      <a16:colId xmlns:a16="http://schemas.microsoft.com/office/drawing/2014/main" val="2761444120"/>
                    </a:ext>
                  </a:extLst>
                </a:gridCol>
                <a:gridCol w="7416800">
                  <a:extLst>
                    <a:ext uri="{9D8B030D-6E8A-4147-A177-3AD203B41FA5}">
                      <a16:colId xmlns:a16="http://schemas.microsoft.com/office/drawing/2014/main" val="1223704329"/>
                    </a:ext>
                  </a:extLst>
                </a:gridCol>
                <a:gridCol w="787400">
                  <a:extLst>
                    <a:ext uri="{9D8B030D-6E8A-4147-A177-3AD203B41FA5}">
                      <a16:colId xmlns:a16="http://schemas.microsoft.com/office/drawing/2014/main" val="1158361033"/>
                    </a:ext>
                  </a:extLst>
                </a:gridCol>
                <a:gridCol w="787400">
                  <a:extLst>
                    <a:ext uri="{9D8B030D-6E8A-4147-A177-3AD203B41FA5}">
                      <a16:colId xmlns:a16="http://schemas.microsoft.com/office/drawing/2014/main" val="170023326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Traveller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sign up for an account to access personalized features and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6582324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a new account by providing necessary information (e.g., email, password).</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Account creation should include email verification for security purposes.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8443254"/>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 diverse range of song recommendations for each mood, including different genres and styles based on the popularity of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691022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Recommended songs should cover a variety of genres and musical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preferences.Users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have options to explore different music styles within each mood category with the recommendation based on popularity.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489166"/>
                  </a:ext>
                </a:extLst>
              </a:tr>
            </a:tbl>
          </a:graphicData>
        </a:graphic>
      </p:graphicFrame>
      <p:pic>
        <p:nvPicPr>
          <p:cNvPr id="2" name="Picture 1">
            <a:extLst>
              <a:ext uri="{FF2B5EF4-FFF2-40B4-BE49-F238E27FC236}">
                <a16:creationId xmlns:a16="http://schemas.microsoft.com/office/drawing/2014/main" id="{6EEBEF12-B44E-DF20-D0E0-50175081F240}"/>
              </a:ext>
            </a:extLst>
          </p:cNvPr>
          <p:cNvPicPr>
            <a:picLocks noChangeAspect="1"/>
          </p:cNvPicPr>
          <p:nvPr/>
        </p:nvPicPr>
        <p:blipFill>
          <a:blip r:embed="rId2"/>
          <a:stretch>
            <a:fillRect/>
          </a:stretch>
        </p:blipFill>
        <p:spPr>
          <a:xfrm>
            <a:off x="11582400" y="5774090"/>
            <a:ext cx="609600" cy="609600"/>
          </a:xfrm>
          <a:prstGeom prst="rect">
            <a:avLst/>
          </a:prstGeom>
        </p:spPr>
      </p:pic>
      <p:sp>
        <p:nvSpPr>
          <p:cNvPr id="3" name="TextBox 2">
            <a:extLst>
              <a:ext uri="{FF2B5EF4-FFF2-40B4-BE49-F238E27FC236}">
                <a16:creationId xmlns:a16="http://schemas.microsoft.com/office/drawing/2014/main" id="{19034692-94A4-FBEF-5993-645415272CCD}"/>
              </a:ext>
            </a:extLst>
          </p:cNvPr>
          <p:cNvSpPr txBox="1"/>
          <p:nvPr/>
        </p:nvSpPr>
        <p:spPr>
          <a:xfrm rot="-10800000" flipV="1">
            <a:off x="1016000" y="172720"/>
            <a:ext cx="44704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2 USER stories</a:t>
            </a:r>
            <a:endParaRPr lang="en-US" err="1"/>
          </a:p>
        </p:txBody>
      </p:sp>
      <p:sp>
        <p:nvSpPr>
          <p:cNvPr id="5" name="Slide Number Placeholder 2">
            <a:extLst>
              <a:ext uri="{FF2B5EF4-FFF2-40B4-BE49-F238E27FC236}">
                <a16:creationId xmlns:a16="http://schemas.microsoft.com/office/drawing/2014/main" id="{DC47AC68-7B69-7924-C4D2-2E6CD516D31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45</a:t>
            </a:fld>
            <a:endParaRPr lang="en-GB"/>
          </a:p>
        </p:txBody>
      </p:sp>
    </p:spTree>
    <p:extLst>
      <p:ext uri="{BB962C8B-B14F-4D97-AF65-F5344CB8AC3E}">
        <p14:creationId xmlns:p14="http://schemas.microsoft.com/office/powerpoint/2010/main" val="148377038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46</a:t>
            </a:fld>
            <a:endParaRPr lang="en-US" altLang="en-US"/>
          </a:p>
        </p:txBody>
      </p:sp>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3425624152"/>
              </p:ext>
            </p:extLst>
          </p:nvPr>
        </p:nvGraphicFramePr>
        <p:xfrm>
          <a:off x="1003300" y="1055688"/>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19" name="Table 22">
            <a:extLst>
              <a:ext uri="{FF2B5EF4-FFF2-40B4-BE49-F238E27FC236}">
                <a16:creationId xmlns:a16="http://schemas.microsoft.com/office/drawing/2014/main" id="{82B575F6-A200-3A87-9843-A34740F154A0}"/>
              </a:ext>
            </a:extLst>
          </p:cNvPr>
          <p:cNvGraphicFramePr>
            <a:graphicFrameLocks noGrp="1"/>
          </p:cNvGraphicFramePr>
          <p:nvPr>
            <p:extLst>
              <p:ext uri="{D42A27DB-BD31-4B8C-83A1-F6EECF244321}">
                <p14:modId xmlns:p14="http://schemas.microsoft.com/office/powerpoint/2010/main" val="3792451274"/>
              </p:ext>
            </p:extLst>
          </p:nvPr>
        </p:nvGraphicFramePr>
        <p:xfrm>
          <a:off x="1003300" y="1484313"/>
          <a:ext cx="10706100" cy="914400"/>
        </p:xfrm>
        <a:graphic>
          <a:graphicData uri="http://schemas.openxmlformats.org/drawingml/2006/table">
            <a:tbl>
              <a:tblPr/>
              <a:tblGrid>
                <a:gridCol w="825500">
                  <a:extLst>
                    <a:ext uri="{9D8B030D-6E8A-4147-A177-3AD203B41FA5}">
                      <a16:colId xmlns:a16="http://schemas.microsoft.com/office/drawing/2014/main" val="2243781275"/>
                    </a:ext>
                  </a:extLst>
                </a:gridCol>
                <a:gridCol w="889000">
                  <a:extLst>
                    <a:ext uri="{9D8B030D-6E8A-4147-A177-3AD203B41FA5}">
                      <a16:colId xmlns:a16="http://schemas.microsoft.com/office/drawing/2014/main" val="4276153629"/>
                    </a:ext>
                  </a:extLst>
                </a:gridCol>
                <a:gridCol w="7416800">
                  <a:extLst>
                    <a:ext uri="{9D8B030D-6E8A-4147-A177-3AD203B41FA5}">
                      <a16:colId xmlns:a16="http://schemas.microsoft.com/office/drawing/2014/main" val="2354779987"/>
                    </a:ext>
                  </a:extLst>
                </a:gridCol>
                <a:gridCol w="787400">
                  <a:extLst>
                    <a:ext uri="{9D8B030D-6E8A-4147-A177-3AD203B41FA5}">
                      <a16:colId xmlns:a16="http://schemas.microsoft.com/office/drawing/2014/main" val="1553004890"/>
                    </a:ext>
                  </a:extLst>
                </a:gridCol>
                <a:gridCol w="787400">
                  <a:extLst>
                    <a:ext uri="{9D8B030D-6E8A-4147-A177-3AD203B41FA5}">
                      <a16:colId xmlns:a16="http://schemas.microsoft.com/office/drawing/2014/main" val="798135804"/>
                    </a:ext>
                  </a:extLst>
                </a:gridCol>
              </a:tblGrid>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MS_19</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wellness seeker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secure and protect my privacy when uploading pictures or interacting with the site.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56145429"/>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use HTTPS to encrypt data transmission.</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 data should be stored securely and not shared with third parties without consent.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698450"/>
                  </a:ext>
                </a:extLst>
              </a:tr>
            </a:tbl>
          </a:graphicData>
        </a:graphic>
      </p:graphicFrame>
      <p:graphicFrame>
        <p:nvGraphicFramePr>
          <p:cNvPr id="720" name="Table 24">
            <a:extLst>
              <a:ext uri="{FF2B5EF4-FFF2-40B4-BE49-F238E27FC236}">
                <a16:creationId xmlns:a16="http://schemas.microsoft.com/office/drawing/2014/main" id="{97302AD8-41CD-EF4B-3C9D-2C59C1372E4C}"/>
              </a:ext>
            </a:extLst>
          </p:cNvPr>
          <p:cNvGraphicFramePr>
            <a:graphicFrameLocks noGrp="1"/>
          </p:cNvGraphicFramePr>
          <p:nvPr>
            <p:extLst>
              <p:ext uri="{D42A27DB-BD31-4B8C-83A1-F6EECF244321}">
                <p14:modId xmlns:p14="http://schemas.microsoft.com/office/powerpoint/2010/main" val="894686212"/>
              </p:ext>
            </p:extLst>
          </p:nvPr>
        </p:nvGraphicFramePr>
        <p:xfrm>
          <a:off x="1003300" y="2400300"/>
          <a:ext cx="10706100" cy="917258"/>
        </p:xfrm>
        <a:graphic>
          <a:graphicData uri="http://schemas.openxmlformats.org/drawingml/2006/table">
            <a:tbl>
              <a:tblPr/>
              <a:tblGrid>
                <a:gridCol w="825500">
                  <a:extLst>
                    <a:ext uri="{9D8B030D-6E8A-4147-A177-3AD203B41FA5}">
                      <a16:colId xmlns:a16="http://schemas.microsoft.com/office/drawing/2014/main" val="1369202631"/>
                    </a:ext>
                  </a:extLst>
                </a:gridCol>
                <a:gridCol w="889000">
                  <a:extLst>
                    <a:ext uri="{9D8B030D-6E8A-4147-A177-3AD203B41FA5}">
                      <a16:colId xmlns:a16="http://schemas.microsoft.com/office/drawing/2014/main" val="1153065452"/>
                    </a:ext>
                  </a:extLst>
                </a:gridCol>
                <a:gridCol w="7416800">
                  <a:extLst>
                    <a:ext uri="{9D8B030D-6E8A-4147-A177-3AD203B41FA5}">
                      <a16:colId xmlns:a16="http://schemas.microsoft.com/office/drawing/2014/main" val="2069372870"/>
                    </a:ext>
                  </a:extLst>
                </a:gridCol>
                <a:gridCol w="787400">
                  <a:extLst>
                    <a:ext uri="{9D8B030D-6E8A-4147-A177-3AD203B41FA5}">
                      <a16:colId xmlns:a16="http://schemas.microsoft.com/office/drawing/2014/main" val="1512872374"/>
                    </a:ext>
                  </a:extLst>
                </a:gridCol>
                <a:gridCol w="787400">
                  <a:extLst>
                    <a:ext uri="{9D8B030D-6E8A-4147-A177-3AD203B41FA5}">
                      <a16:colId xmlns:a16="http://schemas.microsoft.com/office/drawing/2014/main" val="2898622994"/>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to view my current mood status without any song recommendations.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433FF"/>
                          </a:solidFill>
                          <a:effectLst/>
                          <a:latin typeface="Calibri"/>
                          <a:cs typeface="Calibri"/>
                          <a:sym typeface="Calibri" panose="020F0502020204030204" pitchFamily="34" charset="0"/>
                        </a:rPr>
                        <a:t>Sprint - 2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937509582"/>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navigate to a separate page or section to view their current mood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status.The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status should be displayed visually (e.g., emoticons) along with a text description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2215197"/>
                  </a:ext>
                </a:extLst>
              </a:tr>
            </a:tbl>
          </a:graphicData>
        </a:graphic>
      </p:graphicFrame>
      <p:pic>
        <p:nvPicPr>
          <p:cNvPr id="2" name="Picture 1">
            <a:extLst>
              <a:ext uri="{FF2B5EF4-FFF2-40B4-BE49-F238E27FC236}">
                <a16:creationId xmlns:a16="http://schemas.microsoft.com/office/drawing/2014/main" id="{1895094F-88C2-B3A6-3F7E-D5AC31935248}"/>
              </a:ext>
            </a:extLst>
          </p:cNvPr>
          <p:cNvPicPr>
            <a:picLocks noChangeAspect="1"/>
          </p:cNvPicPr>
          <p:nvPr/>
        </p:nvPicPr>
        <p:blipFill>
          <a:blip r:embed="rId2"/>
          <a:stretch>
            <a:fillRect/>
          </a:stretch>
        </p:blipFill>
        <p:spPr>
          <a:xfrm>
            <a:off x="11582400" y="5778144"/>
            <a:ext cx="609600" cy="609600"/>
          </a:xfrm>
          <a:prstGeom prst="rect">
            <a:avLst/>
          </a:prstGeom>
        </p:spPr>
      </p:pic>
      <p:sp>
        <p:nvSpPr>
          <p:cNvPr id="3" name="TextBox 2">
            <a:extLst>
              <a:ext uri="{FF2B5EF4-FFF2-40B4-BE49-F238E27FC236}">
                <a16:creationId xmlns:a16="http://schemas.microsoft.com/office/drawing/2014/main" id="{C2E6D308-C6E9-03CF-7B0A-9608200AEEDB}"/>
              </a:ext>
            </a:extLst>
          </p:cNvPr>
          <p:cNvSpPr txBox="1"/>
          <p:nvPr/>
        </p:nvSpPr>
        <p:spPr>
          <a:xfrm>
            <a:off x="1005840" y="304800"/>
            <a:ext cx="454152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2 USER STORIES</a:t>
            </a:r>
            <a:r>
              <a:rPr lang="en-US" sz="5000">
                <a:latin typeface="Tw Cen MT Condensed"/>
              </a:rPr>
              <a:t>​</a:t>
            </a:r>
            <a:endParaRPr lang="en-US"/>
          </a:p>
        </p:txBody>
      </p:sp>
      <p:sp>
        <p:nvSpPr>
          <p:cNvPr id="5" name="Slide Number Placeholder 2">
            <a:extLst>
              <a:ext uri="{FF2B5EF4-FFF2-40B4-BE49-F238E27FC236}">
                <a16:creationId xmlns:a16="http://schemas.microsoft.com/office/drawing/2014/main" id="{F42CAD44-CB78-5B43-5123-BE3F4128806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46</a:t>
            </a:fld>
            <a:endParaRPr lang="en-GB"/>
          </a:p>
        </p:txBody>
      </p:sp>
    </p:spTree>
    <p:extLst>
      <p:ext uri="{BB962C8B-B14F-4D97-AF65-F5344CB8AC3E}">
        <p14:creationId xmlns:p14="http://schemas.microsoft.com/office/powerpoint/2010/main" val="264189114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3DCCB-27F3-4805-192B-5659E04155B1}"/>
              </a:ext>
            </a:extLst>
          </p:cNvPr>
          <p:cNvSpPr>
            <a:spLocks noGrp="1"/>
          </p:cNvSpPr>
          <p:nvPr>
            <p:ph type="dt" sz="half" idx="10"/>
          </p:nvPr>
        </p:nvSpPr>
        <p:spPr/>
        <p:txBody>
          <a:bodyPr/>
          <a:lstStyle/>
          <a:p>
            <a:r>
              <a:rPr lang="en-US"/>
              <a:t>Monday, February 1, 20XX</a:t>
            </a:r>
          </a:p>
        </p:txBody>
      </p:sp>
      <p:sp>
        <p:nvSpPr>
          <p:cNvPr id="5" name="TextBox 4">
            <a:extLst>
              <a:ext uri="{FF2B5EF4-FFF2-40B4-BE49-F238E27FC236}">
                <a16:creationId xmlns:a16="http://schemas.microsoft.com/office/drawing/2014/main" id="{C931FD96-0292-7F79-8308-7F5EFE7A02EA}"/>
              </a:ext>
            </a:extLst>
          </p:cNvPr>
          <p:cNvSpPr txBox="1"/>
          <p:nvPr/>
        </p:nvSpPr>
        <p:spPr>
          <a:xfrm>
            <a:off x="4867775" y="290763"/>
            <a:ext cx="2571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Sprint 2 Burndown Chart</a:t>
            </a:r>
          </a:p>
        </p:txBody>
      </p:sp>
      <p:sp>
        <p:nvSpPr>
          <p:cNvPr id="7" name="Slide Number Placeholder 2">
            <a:extLst>
              <a:ext uri="{FF2B5EF4-FFF2-40B4-BE49-F238E27FC236}">
                <a16:creationId xmlns:a16="http://schemas.microsoft.com/office/drawing/2014/main" id="{37532EC7-7EE8-FF76-C5D2-68CD8DA81B7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47</a:t>
            </a:fld>
            <a:endParaRPr lang="en-GB"/>
          </a:p>
        </p:txBody>
      </p:sp>
      <p:pic>
        <p:nvPicPr>
          <p:cNvPr id="8" name="Picture 7" descr="A graph with a line going down&#10;&#10;Description automatically generated">
            <a:extLst>
              <a:ext uri="{FF2B5EF4-FFF2-40B4-BE49-F238E27FC236}">
                <a16:creationId xmlns:a16="http://schemas.microsoft.com/office/drawing/2014/main" id="{E0ECFBAE-1851-F845-A0EF-0AC118457910}"/>
              </a:ext>
            </a:extLst>
          </p:cNvPr>
          <p:cNvPicPr>
            <a:picLocks noChangeAspect="1"/>
          </p:cNvPicPr>
          <p:nvPr/>
        </p:nvPicPr>
        <p:blipFill>
          <a:blip r:embed="rId2"/>
          <a:stretch>
            <a:fillRect/>
          </a:stretch>
        </p:blipFill>
        <p:spPr>
          <a:xfrm>
            <a:off x="604760" y="792079"/>
            <a:ext cx="11162954" cy="5344027"/>
          </a:xfrm>
          <a:prstGeom prst="rect">
            <a:avLst/>
          </a:prstGeom>
        </p:spPr>
      </p:pic>
      <p:pic>
        <p:nvPicPr>
          <p:cNvPr id="9" name="Picture 8">
            <a:extLst>
              <a:ext uri="{FF2B5EF4-FFF2-40B4-BE49-F238E27FC236}">
                <a16:creationId xmlns:a16="http://schemas.microsoft.com/office/drawing/2014/main" id="{CCC5CBEA-5C4E-41A5-DFEC-9217F958777E}"/>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64668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sprint-3 user Stories &amp;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127435F3-D099-9CDD-3A5B-2B9CFECB61E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48</a:t>
            </a:fld>
            <a:endParaRPr lang="en-GB"/>
          </a:p>
        </p:txBody>
      </p:sp>
      <p:pic>
        <p:nvPicPr>
          <p:cNvPr id="2" name="Picture 1">
            <a:extLst>
              <a:ext uri="{FF2B5EF4-FFF2-40B4-BE49-F238E27FC236}">
                <a16:creationId xmlns:a16="http://schemas.microsoft.com/office/drawing/2014/main" id="{70B18B78-8CCF-698C-6F7B-14E7B58CCF75}"/>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4570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10">
            <a:extLst>
              <a:ext uri="{FF2B5EF4-FFF2-40B4-BE49-F238E27FC236}">
                <a16:creationId xmlns:a16="http://schemas.microsoft.com/office/drawing/2014/main" id="{1F7219A8-2B03-D5FD-B05B-B86C73901FC6}"/>
              </a:ext>
            </a:extLst>
          </p:cNvPr>
          <p:cNvGraphicFramePr/>
          <p:nvPr>
            <p:extLst>
              <p:ext uri="{D42A27DB-BD31-4B8C-83A1-F6EECF244321}">
                <p14:modId xmlns:p14="http://schemas.microsoft.com/office/powerpoint/2010/main" val="1149320056"/>
              </p:ext>
            </p:extLst>
          </p:nvPr>
        </p:nvGraphicFramePr>
        <p:xfrm>
          <a:off x="846761" y="1216743"/>
          <a:ext cx="10706096"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4" marR="9524" marT="9532" marB="9532" anchor="b">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Story Points</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User Story</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Sprint</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721" name="Table 26">
            <a:extLst>
              <a:ext uri="{FF2B5EF4-FFF2-40B4-BE49-F238E27FC236}">
                <a16:creationId xmlns:a16="http://schemas.microsoft.com/office/drawing/2014/main" id="{D0815C08-F2C9-3302-2512-5828FDF523FE}"/>
              </a:ext>
            </a:extLst>
          </p:cNvPr>
          <p:cNvGraphicFramePr>
            <a:graphicFrameLocks noGrp="1"/>
          </p:cNvGraphicFramePr>
          <p:nvPr>
            <p:extLst>
              <p:ext uri="{D42A27DB-BD31-4B8C-83A1-F6EECF244321}">
                <p14:modId xmlns:p14="http://schemas.microsoft.com/office/powerpoint/2010/main" val="3651124551"/>
              </p:ext>
            </p:extLst>
          </p:nvPr>
        </p:nvGraphicFramePr>
        <p:xfrm>
          <a:off x="846761" y="1660596"/>
          <a:ext cx="10706100" cy="952500"/>
        </p:xfrm>
        <a:graphic>
          <a:graphicData uri="http://schemas.openxmlformats.org/drawingml/2006/table">
            <a:tbl>
              <a:tblPr/>
              <a:tblGrid>
                <a:gridCol w="825500">
                  <a:extLst>
                    <a:ext uri="{9D8B030D-6E8A-4147-A177-3AD203B41FA5}">
                      <a16:colId xmlns:a16="http://schemas.microsoft.com/office/drawing/2014/main" val="2490731687"/>
                    </a:ext>
                  </a:extLst>
                </a:gridCol>
                <a:gridCol w="889000">
                  <a:extLst>
                    <a:ext uri="{9D8B030D-6E8A-4147-A177-3AD203B41FA5}">
                      <a16:colId xmlns:a16="http://schemas.microsoft.com/office/drawing/2014/main" val="916831866"/>
                    </a:ext>
                  </a:extLst>
                </a:gridCol>
                <a:gridCol w="7416800">
                  <a:extLst>
                    <a:ext uri="{9D8B030D-6E8A-4147-A177-3AD203B41FA5}">
                      <a16:colId xmlns:a16="http://schemas.microsoft.com/office/drawing/2014/main" val="2145538546"/>
                    </a:ext>
                  </a:extLst>
                </a:gridCol>
                <a:gridCol w="787400">
                  <a:extLst>
                    <a:ext uri="{9D8B030D-6E8A-4147-A177-3AD203B41FA5}">
                      <a16:colId xmlns:a16="http://schemas.microsoft.com/office/drawing/2014/main" val="2201301939"/>
                    </a:ext>
                  </a:extLst>
                </a:gridCol>
                <a:gridCol w="787400">
                  <a:extLst>
                    <a:ext uri="{9D8B030D-6E8A-4147-A177-3AD203B41FA5}">
                      <a16:colId xmlns:a16="http://schemas.microsoft.com/office/drawing/2014/main" val="78421024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upload a picture representing my current mood From the Already Saved Images in the gallery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04064500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user can upload an image file.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Supported image formats include JPG, PNG, and GIF.</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42813218"/>
                  </a:ext>
                </a:extLst>
              </a:tr>
            </a:tbl>
          </a:graphicData>
        </a:graphic>
      </p:graphicFrame>
      <p:graphicFrame>
        <p:nvGraphicFramePr>
          <p:cNvPr id="722" name="Table 28">
            <a:extLst>
              <a:ext uri="{FF2B5EF4-FFF2-40B4-BE49-F238E27FC236}">
                <a16:creationId xmlns:a16="http://schemas.microsoft.com/office/drawing/2014/main" id="{96C4138E-AE6E-1104-1525-C8D4DAD105B4}"/>
              </a:ext>
            </a:extLst>
          </p:cNvPr>
          <p:cNvGraphicFramePr>
            <a:graphicFrameLocks noGrp="1"/>
          </p:cNvGraphicFramePr>
          <p:nvPr>
            <p:extLst>
              <p:ext uri="{D42A27DB-BD31-4B8C-83A1-F6EECF244321}">
                <p14:modId xmlns:p14="http://schemas.microsoft.com/office/powerpoint/2010/main" val="2481451722"/>
              </p:ext>
            </p:extLst>
          </p:nvPr>
        </p:nvGraphicFramePr>
        <p:xfrm>
          <a:off x="846761" y="2608451"/>
          <a:ext cx="10706100" cy="1874520"/>
        </p:xfrm>
        <a:graphic>
          <a:graphicData uri="http://schemas.openxmlformats.org/drawingml/2006/table">
            <a:tbl>
              <a:tblPr/>
              <a:tblGrid>
                <a:gridCol w="825500">
                  <a:extLst>
                    <a:ext uri="{9D8B030D-6E8A-4147-A177-3AD203B41FA5}">
                      <a16:colId xmlns:a16="http://schemas.microsoft.com/office/drawing/2014/main" val="2505734177"/>
                    </a:ext>
                  </a:extLst>
                </a:gridCol>
                <a:gridCol w="889000">
                  <a:extLst>
                    <a:ext uri="{9D8B030D-6E8A-4147-A177-3AD203B41FA5}">
                      <a16:colId xmlns:a16="http://schemas.microsoft.com/office/drawing/2014/main" val="2193711984"/>
                    </a:ext>
                  </a:extLst>
                </a:gridCol>
                <a:gridCol w="7416800">
                  <a:extLst>
                    <a:ext uri="{9D8B030D-6E8A-4147-A177-3AD203B41FA5}">
                      <a16:colId xmlns:a16="http://schemas.microsoft.com/office/drawing/2014/main" val="683968002"/>
                    </a:ext>
                  </a:extLst>
                </a:gridCol>
                <a:gridCol w="787400">
                  <a:extLst>
                    <a:ext uri="{9D8B030D-6E8A-4147-A177-3AD203B41FA5}">
                      <a16:colId xmlns:a16="http://schemas.microsoft.com/office/drawing/2014/main" val="1169138089"/>
                    </a:ext>
                  </a:extLst>
                </a:gridCol>
                <a:gridCol w="787400">
                  <a:extLst>
                    <a:ext uri="{9D8B030D-6E8A-4147-A177-3AD203B41FA5}">
                      <a16:colId xmlns:a16="http://schemas.microsoft.com/office/drawing/2014/main" val="275400372"/>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system to analyze the uploaded picture to determine my current mood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82936837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system should use a CNN model to extract features from the image.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model should classify the mood into predefined categories (e.g., happy, sad, angry) More Precisely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0432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see the predicted mood based on the uploaded picture.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633594317"/>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predicted mood should be displayed to the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user.The</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mood prediction should be visually represented (e.g., emoticons).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396768"/>
                  </a:ext>
                </a:extLst>
              </a:tr>
            </a:tbl>
          </a:graphicData>
        </a:graphic>
      </p:graphicFrame>
      <p:graphicFrame>
        <p:nvGraphicFramePr>
          <p:cNvPr id="3" name="Table 22">
            <a:extLst>
              <a:ext uri="{FF2B5EF4-FFF2-40B4-BE49-F238E27FC236}">
                <a16:creationId xmlns:a16="http://schemas.microsoft.com/office/drawing/2014/main" id="{9D880F17-EA31-11AF-45A5-2A672B53D8B4}"/>
              </a:ext>
            </a:extLst>
          </p:cNvPr>
          <p:cNvGraphicFramePr>
            <a:graphicFrameLocks noGrp="1"/>
          </p:cNvGraphicFramePr>
          <p:nvPr>
            <p:extLst>
              <p:ext uri="{D42A27DB-BD31-4B8C-83A1-F6EECF244321}">
                <p14:modId xmlns:p14="http://schemas.microsoft.com/office/powerpoint/2010/main" val="1425220596"/>
              </p:ext>
            </p:extLst>
          </p:nvPr>
        </p:nvGraphicFramePr>
        <p:xfrm>
          <a:off x="840645" y="4488462"/>
          <a:ext cx="10723562" cy="724393"/>
        </p:xfrm>
        <a:graphic>
          <a:graphicData uri="http://schemas.openxmlformats.org/drawingml/2006/table">
            <a:tbl>
              <a:tblPr/>
              <a:tblGrid>
                <a:gridCol w="825500">
                  <a:extLst>
                    <a:ext uri="{9D8B030D-6E8A-4147-A177-3AD203B41FA5}">
                      <a16:colId xmlns:a16="http://schemas.microsoft.com/office/drawing/2014/main" val="2938567697"/>
                    </a:ext>
                  </a:extLst>
                </a:gridCol>
                <a:gridCol w="890587">
                  <a:extLst>
                    <a:ext uri="{9D8B030D-6E8A-4147-A177-3AD203B41FA5}">
                      <a16:colId xmlns:a16="http://schemas.microsoft.com/office/drawing/2014/main" val="3631373886"/>
                    </a:ext>
                  </a:extLst>
                </a:gridCol>
                <a:gridCol w="7429500">
                  <a:extLst>
                    <a:ext uri="{9D8B030D-6E8A-4147-A177-3AD203B41FA5}">
                      <a16:colId xmlns:a16="http://schemas.microsoft.com/office/drawing/2014/main" val="2165628929"/>
                    </a:ext>
                  </a:extLst>
                </a:gridCol>
                <a:gridCol w="788988">
                  <a:extLst>
                    <a:ext uri="{9D8B030D-6E8A-4147-A177-3AD203B41FA5}">
                      <a16:colId xmlns:a16="http://schemas.microsoft.com/office/drawing/2014/main" val="854310771"/>
                    </a:ext>
                  </a:extLst>
                </a:gridCol>
                <a:gridCol w="788987">
                  <a:extLst>
                    <a:ext uri="{9D8B030D-6E8A-4147-A177-3AD203B41FA5}">
                      <a16:colId xmlns:a16="http://schemas.microsoft.com/office/drawing/2014/main" val="3149944897"/>
                    </a:ext>
                  </a:extLst>
                </a:gridCol>
              </a:tblGrid>
              <a:tr h="25112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navigate the application easily and intuitively.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35529305"/>
                  </a:ext>
                </a:extLst>
              </a:tr>
              <a:tr h="47327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have clear navigation menus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buttons.Users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should be able to easily switch between different sections of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013611"/>
                  </a:ext>
                </a:extLst>
              </a:tr>
            </a:tbl>
          </a:graphicData>
        </a:graphic>
      </p:graphicFrame>
      <p:graphicFrame>
        <p:nvGraphicFramePr>
          <p:cNvPr id="5" name="Table 22">
            <a:extLst>
              <a:ext uri="{FF2B5EF4-FFF2-40B4-BE49-F238E27FC236}">
                <a16:creationId xmlns:a16="http://schemas.microsoft.com/office/drawing/2014/main" id="{24FB2D03-EC8A-FE3B-23D2-CF91AD8A0B6A}"/>
              </a:ext>
            </a:extLst>
          </p:cNvPr>
          <p:cNvGraphicFramePr>
            <a:graphicFrameLocks noGrp="1"/>
          </p:cNvGraphicFramePr>
          <p:nvPr>
            <p:extLst>
              <p:ext uri="{D42A27DB-BD31-4B8C-83A1-F6EECF244321}">
                <p14:modId xmlns:p14="http://schemas.microsoft.com/office/powerpoint/2010/main" val="1375712805"/>
              </p:ext>
            </p:extLst>
          </p:nvPr>
        </p:nvGraphicFramePr>
        <p:xfrm>
          <a:off x="831682" y="5218645"/>
          <a:ext cx="10725966" cy="902970"/>
        </p:xfrm>
        <a:graphic>
          <a:graphicData uri="http://schemas.openxmlformats.org/drawingml/2006/table">
            <a:tbl>
              <a:tblPr/>
              <a:tblGrid>
                <a:gridCol w="825319">
                  <a:extLst>
                    <a:ext uri="{9D8B030D-6E8A-4147-A177-3AD203B41FA5}">
                      <a16:colId xmlns:a16="http://schemas.microsoft.com/office/drawing/2014/main" val="209425908"/>
                    </a:ext>
                  </a:extLst>
                </a:gridCol>
                <a:gridCol w="891343">
                  <a:extLst>
                    <a:ext uri="{9D8B030D-6E8A-4147-A177-3AD203B41FA5}">
                      <a16:colId xmlns:a16="http://schemas.microsoft.com/office/drawing/2014/main" val="3918125434"/>
                    </a:ext>
                  </a:extLst>
                </a:gridCol>
                <a:gridCol w="7427148">
                  <a:extLst>
                    <a:ext uri="{9D8B030D-6E8A-4147-A177-3AD203B41FA5}">
                      <a16:colId xmlns:a16="http://schemas.microsoft.com/office/drawing/2014/main" val="3755848183"/>
                    </a:ext>
                  </a:extLst>
                </a:gridCol>
                <a:gridCol w="780814">
                  <a:extLst>
                    <a:ext uri="{9D8B030D-6E8A-4147-A177-3AD203B41FA5}">
                      <a16:colId xmlns:a16="http://schemas.microsoft.com/office/drawing/2014/main" val="3261052647"/>
                    </a:ext>
                  </a:extLst>
                </a:gridCol>
                <a:gridCol w="801342">
                  <a:extLst>
                    <a:ext uri="{9D8B030D-6E8A-4147-A177-3AD203B41FA5}">
                      <a16:colId xmlns:a16="http://schemas.microsoft.com/office/drawing/2014/main" val="2620281929"/>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a:lnSpc>
                          <a:spcPct val="100000"/>
                        </a:lnSpc>
                        <a:spcBef>
                          <a:spcPct val="0"/>
                        </a:spcBef>
                        <a:spcAft>
                          <a:spcPct val="0"/>
                        </a:spcAft>
                        <a:buClrTx/>
                        <a:buSzTx/>
                        <a:buFontTx/>
                        <a:buNone/>
                        <a:tabLst/>
                      </a:pPr>
                      <a:r>
                        <a:rPr lang="en-US" altLang="en-US" sz="1400" b="1" i="0" u="none" strike="noStrike" cap="none" normalizeH="0" baseline="0">
                          <a:ln>
                            <a:noFill/>
                          </a:ln>
                          <a:solidFill>
                            <a:srgbClr val="000000"/>
                          </a:solidFill>
                          <a:effectLst/>
                          <a:latin typeface="Calibri"/>
                          <a:cs typeface="Calibri"/>
                        </a:rPr>
                        <a:t>MS_22</a:t>
                      </a:r>
                      <a:endParaRPr kumimoji="0" lang="en-US">
                        <a:sym typeface="Calibri" panose="020F0502020204030204" pitchFamily="34" charset="0"/>
                      </a:endParaRPr>
                    </a:p>
                  </a:txBody>
                  <a:tcPr marL="9524" marR="9524" marT="9524" marB="9524"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lnTlToBr w="0">
                      <a:noFill/>
                    </a:lnTlToBr>
                    <a:lnBlToTr w="0">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sz="1400" b="0" i="0" u="none" strike="noStrike" cap="none" normalizeH="0" baseline="0" noProof="0">
                          <a:ln>
                            <a:noFill/>
                          </a:ln>
                          <a:solidFill>
                            <a:srgbClr val="0D0D0D"/>
                          </a:solidFill>
                          <a:effectLst/>
                          <a:latin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the mood category along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890497485"/>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4" marR="9524" marT="9524" marB="9524" anchor="ctr">
                    <a:lnL w="6350">
                      <a:solidFill>
                        <a:srgbClr val="000000"/>
                      </a:solidFill>
                    </a:lnL>
                    <a:lnR w="6350">
                      <a:solidFill>
                        <a:srgbClr val="000000"/>
                      </a:solidFill>
                    </a:lnR>
                    <a:lnT w="6350" cap="flat" cmpd="sng" algn="ctr">
                      <a:solidFill>
                        <a:srgbClr val="000000"/>
                      </a:solidFill>
                      <a:prstDash val="solid"/>
                      <a:round/>
                      <a:headEnd type="none" w="med" len="med"/>
                      <a:tailEnd type="none" w="med" len="med"/>
                    </a:lnT>
                    <a:lnB w="6350">
                      <a:solidFill>
                        <a:srgbClr val="000000"/>
                      </a:solidFill>
                    </a:lnB>
                    <a:lnTlToBr w="0">
                      <a:noFill/>
                    </a:lnTlToBr>
                    <a:lnBlToTr w="0">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Each recommended song entry should include the corresponding mood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category.Mood</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categories should be clearly labeled and easy to distinguish.</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5956784"/>
                  </a:ext>
                </a:extLst>
              </a:tr>
            </a:tbl>
          </a:graphicData>
        </a:graphic>
      </p:graphicFrame>
      <p:sp>
        <p:nvSpPr>
          <p:cNvPr id="2" name="TextBox 1">
            <a:extLst>
              <a:ext uri="{FF2B5EF4-FFF2-40B4-BE49-F238E27FC236}">
                <a16:creationId xmlns:a16="http://schemas.microsoft.com/office/drawing/2014/main" id="{94224F4B-8798-F39F-E037-90CFC48D27B5}"/>
              </a:ext>
            </a:extLst>
          </p:cNvPr>
          <p:cNvSpPr txBox="1"/>
          <p:nvPr/>
        </p:nvSpPr>
        <p:spPr>
          <a:xfrm>
            <a:off x="843280" y="355600"/>
            <a:ext cx="49784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3 USER STORIES</a:t>
            </a:r>
            <a:r>
              <a:rPr lang="en-US" sz="5000">
                <a:latin typeface="Tw Cen MT Condensed"/>
              </a:rPr>
              <a:t>​</a:t>
            </a:r>
            <a:endParaRPr lang="en-US"/>
          </a:p>
        </p:txBody>
      </p:sp>
      <p:sp>
        <p:nvSpPr>
          <p:cNvPr id="6" name="Slide Number Placeholder 2">
            <a:extLst>
              <a:ext uri="{FF2B5EF4-FFF2-40B4-BE49-F238E27FC236}">
                <a16:creationId xmlns:a16="http://schemas.microsoft.com/office/drawing/2014/main" id="{F2F7DD5D-3A2B-461E-E4F9-9E565A2CAC75}"/>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49</a:t>
            </a:fld>
            <a:endParaRPr lang="en-GB"/>
          </a:p>
        </p:txBody>
      </p:sp>
      <p:pic>
        <p:nvPicPr>
          <p:cNvPr id="4" name="Picture 3">
            <a:extLst>
              <a:ext uri="{FF2B5EF4-FFF2-40B4-BE49-F238E27FC236}">
                <a16:creationId xmlns:a16="http://schemas.microsoft.com/office/drawing/2014/main" id="{DE7D0276-91EF-9354-EBAD-2947D2CF5A6C}"/>
              </a:ext>
            </a:extLst>
          </p:cNvPr>
          <p:cNvPicPr>
            <a:picLocks noChangeAspect="1"/>
          </p:cNvPicPr>
          <p:nvPr/>
        </p:nvPicPr>
        <p:blipFill>
          <a:blip r:embed="rId2"/>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2371620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normAutofit fontScale="90000"/>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IMPROVEMENTS FROM FEEDBACK, changes And additions</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a:t>MoodSphere</a:t>
            </a:r>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5</a:t>
            </a:fld>
            <a:endParaRPr lang="en-US"/>
          </a:p>
        </p:txBody>
      </p:sp>
      <p:sp>
        <p:nvSpPr>
          <p:cNvPr id="3" name="Content Placeholder 2">
            <a:extLst>
              <a:ext uri="{FF2B5EF4-FFF2-40B4-BE49-F238E27FC236}">
                <a16:creationId xmlns:a16="http://schemas.microsoft.com/office/drawing/2014/main" id="{CC837EA8-8917-73E1-3546-D0B3B68CD15F}"/>
              </a:ext>
            </a:extLst>
          </p:cNvPr>
          <p:cNvSpPr>
            <a:spLocks noGrp="1"/>
          </p:cNvSpPr>
          <p:nvPr>
            <p:ph sz="quarter" idx="17"/>
          </p:nvPr>
        </p:nvSpPr>
        <p:spPr>
          <a:xfrm>
            <a:off x="4770438" y="2004998"/>
            <a:ext cx="6230411" cy="3708865"/>
          </a:xfrm>
        </p:spPr>
        <p:txBody>
          <a:bodyPr vert="horz" lIns="45720" tIns="45720" rIns="45720" bIns="45720" rtlCol="0" anchor="t">
            <a:normAutofit lnSpcReduction="10000"/>
          </a:bodyPr>
          <a:lstStyle/>
          <a:p>
            <a:endParaRPr lang="en-US" sz="1200" i="1">
              <a:solidFill>
                <a:srgbClr val="0D0D0D"/>
              </a:solidFill>
            </a:endParaRPr>
          </a:p>
          <a:p>
            <a:pPr marL="285750" indent="-285750">
              <a:buFont typeface="Arial" panose="020B0602020104020603" pitchFamily="34" charset="0"/>
              <a:buChar char="•"/>
            </a:pPr>
            <a:r>
              <a:rPr lang="en-US" b="1">
                <a:solidFill>
                  <a:srgbClr val="0D0D0D"/>
                </a:solidFill>
              </a:rPr>
              <a:t>Added Sprint Summary(Sprint 2 + sprint 3)</a:t>
            </a:r>
            <a:r>
              <a:rPr lang="en-US" sz="1200" i="1">
                <a:solidFill>
                  <a:srgbClr val="0D0D0D"/>
                </a:solidFill>
                <a:latin typeface="TW Cen MT"/>
              </a:rPr>
              <a:t>(Slide 43-51)</a:t>
            </a:r>
          </a:p>
          <a:p>
            <a:pPr marL="285750" indent="-285750">
              <a:buFont typeface="Arial" panose="020B0602020104020603" pitchFamily="34" charset="0"/>
              <a:buChar char="•"/>
            </a:pPr>
            <a:r>
              <a:rPr lang="en-US" b="1">
                <a:solidFill>
                  <a:srgbClr val="0D0D0D"/>
                </a:solidFill>
                <a:latin typeface="TW Cen MT"/>
              </a:rPr>
              <a:t>Added Assignee in Product Backlog</a:t>
            </a:r>
            <a:r>
              <a:rPr lang="en-US" sz="1200" i="1">
                <a:solidFill>
                  <a:srgbClr val="0D0D0D"/>
                </a:solidFill>
                <a:latin typeface="TW Cen MT"/>
              </a:rPr>
              <a:t>(Slide 37-42)</a:t>
            </a:r>
          </a:p>
          <a:p>
            <a:pPr marL="285750" indent="-285750">
              <a:buFont typeface="Arial" panose="020B0602020104020603" pitchFamily="34" charset="0"/>
              <a:buChar char="•"/>
            </a:pPr>
            <a:r>
              <a:rPr lang="en-US" b="1">
                <a:solidFill>
                  <a:srgbClr val="0D0D0D"/>
                </a:solidFill>
                <a:latin typeface="TW Cen MT"/>
              </a:rPr>
              <a:t>Updated Sprint 4 Test Cases</a:t>
            </a:r>
            <a:r>
              <a:rPr lang="en-US" sz="1200" i="1">
                <a:solidFill>
                  <a:srgbClr val="0D0D0D"/>
                </a:solidFill>
                <a:latin typeface="TW Cen MT"/>
              </a:rPr>
              <a:t>(Slide 55-57)</a:t>
            </a:r>
          </a:p>
          <a:p>
            <a:pPr marL="285750" indent="-285750">
              <a:buFont typeface="Arial" panose="020B0602020104020603" pitchFamily="34" charset="0"/>
              <a:buChar char="•"/>
            </a:pPr>
            <a:r>
              <a:rPr lang="en-US" b="1">
                <a:solidFill>
                  <a:srgbClr val="0D0D0D"/>
                </a:solidFill>
              </a:rPr>
              <a:t>Updated Stories Sprint 4 Completed and Not Completed</a:t>
            </a:r>
            <a:r>
              <a:rPr lang="en-US" sz="1200" i="1">
                <a:solidFill>
                  <a:srgbClr val="0D0D0D"/>
                </a:solidFill>
                <a:latin typeface="TW Cen MT"/>
              </a:rPr>
              <a:t>(Slide 58-62)</a:t>
            </a:r>
          </a:p>
          <a:p>
            <a:pPr marL="285750" indent="-285750">
              <a:buFont typeface="Arial" panose="020B0602020104020603" pitchFamily="34" charset="0"/>
              <a:buChar char="•"/>
            </a:pPr>
            <a:r>
              <a:rPr lang="en-US" b="1">
                <a:solidFill>
                  <a:srgbClr val="0D0D0D"/>
                </a:solidFill>
                <a:latin typeface="Tw Cen MT"/>
              </a:rPr>
              <a:t>Added Sprint 4 Backlog</a:t>
            </a:r>
            <a:r>
              <a:rPr lang="en-US" sz="1200" i="1">
                <a:solidFill>
                  <a:srgbClr val="0D0D0D"/>
                </a:solidFill>
                <a:latin typeface="TW Cen MT"/>
              </a:rPr>
              <a:t>(Slide 52-54)</a:t>
            </a:r>
          </a:p>
          <a:p>
            <a:pPr marL="285750" indent="-285750">
              <a:buFont typeface="Arial" panose="020B0602020104020603" pitchFamily="34" charset="0"/>
              <a:buChar char="•"/>
            </a:pPr>
            <a:r>
              <a:rPr lang="en-US" b="1">
                <a:solidFill>
                  <a:srgbClr val="0D0D0D"/>
                </a:solidFill>
                <a:latin typeface="TW Cen MT"/>
              </a:rPr>
              <a:t>Updated Metrics</a:t>
            </a:r>
            <a:r>
              <a:rPr lang="en-US" sz="1200" i="1">
                <a:solidFill>
                  <a:srgbClr val="0D0D0D"/>
                </a:solidFill>
                <a:latin typeface="TW Cen MT"/>
              </a:rPr>
              <a:t>(Slide 63-80)</a:t>
            </a:r>
          </a:p>
          <a:p>
            <a:pPr marL="285750" indent="-285750">
              <a:buFont typeface="Arial" panose="020B0602020104020603" pitchFamily="34" charset="0"/>
              <a:buChar char="•"/>
            </a:pPr>
            <a:r>
              <a:rPr lang="en-US" b="1">
                <a:solidFill>
                  <a:srgbClr val="0D0D0D"/>
                </a:solidFill>
                <a:latin typeface="TW Cen MT"/>
              </a:rPr>
              <a:t>Updated Application Screenshots</a:t>
            </a:r>
            <a:r>
              <a:rPr lang="en-US" sz="1200" i="1">
                <a:solidFill>
                  <a:srgbClr val="0D0D0D"/>
                </a:solidFill>
                <a:latin typeface="TW Cen MT"/>
              </a:rPr>
              <a:t>(Slide 85-97)</a:t>
            </a:r>
          </a:p>
          <a:p>
            <a:pPr marL="285750" indent="-285750">
              <a:buFont typeface="Arial" panose="020B0602020104020603" pitchFamily="34" charset="0"/>
              <a:buChar char="•"/>
            </a:pPr>
            <a:r>
              <a:rPr lang="en-US" b="1">
                <a:solidFill>
                  <a:srgbClr val="0D0D0D"/>
                </a:solidFill>
                <a:latin typeface="TW Cen MT"/>
              </a:rPr>
              <a:t>Updated APIs</a:t>
            </a:r>
            <a:r>
              <a:rPr lang="en-US" sz="1200" i="1">
                <a:solidFill>
                  <a:srgbClr val="0D0D0D"/>
                </a:solidFill>
                <a:latin typeface="TW Cen MT"/>
              </a:rPr>
              <a:t>(Slide 98-105)</a:t>
            </a:r>
          </a:p>
          <a:p>
            <a:pPr marL="285750" indent="-285750">
              <a:buFont typeface="Arial" panose="020B0602020104020603" pitchFamily="34" charset="0"/>
              <a:buChar char="•"/>
            </a:pPr>
            <a:endParaRPr lang="en-US" sz="1200" i="1">
              <a:solidFill>
                <a:srgbClr val="0D0D0D"/>
              </a:solidFill>
              <a:latin typeface="TW Cen MT"/>
            </a:endParaRPr>
          </a:p>
          <a:p>
            <a:endParaRPr lang="en-US" sz="1200" i="1">
              <a:solidFill>
                <a:srgbClr val="0D0D0D"/>
              </a:solidFill>
              <a:latin typeface="TW Cen MT"/>
            </a:endParaRPr>
          </a:p>
          <a:p>
            <a:pPr marL="285750" indent="-285750">
              <a:buFont typeface="Arial" panose="020B0602020104020603" pitchFamily="34" charset="0"/>
              <a:buChar char="•"/>
            </a:pPr>
            <a:endParaRPr lang="en-US" b="1">
              <a:solidFill>
                <a:srgbClr val="0D0D0D"/>
              </a:solidFill>
              <a:latin typeface="Tw Cen MT" panose="020B0602020104020603" pitchFamily="34" charset="77"/>
            </a:endParaRPr>
          </a:p>
          <a:p>
            <a:pPr marL="285750" indent="-285750">
              <a:buFont typeface="Arial" panose="020B0602020104020603" pitchFamily="34" charset="0"/>
              <a:buChar char="•"/>
            </a:pPr>
            <a:endParaRPr lang="en-US" sz="1200" i="1">
              <a:solidFill>
                <a:srgbClr val="0D0D0D"/>
              </a:solidFill>
              <a:latin typeface="TW Cen MT"/>
            </a:endParaRPr>
          </a:p>
          <a:p>
            <a:endParaRPr lang="en-US">
              <a:solidFill>
                <a:srgbClr val="0D0D0D"/>
              </a:solidFill>
            </a:endParaRPr>
          </a:p>
          <a:p>
            <a:endParaRPr lang="en-US"/>
          </a:p>
        </p:txBody>
      </p:sp>
      <p:sp>
        <p:nvSpPr>
          <p:cNvPr id="8" name="TextBox 7">
            <a:extLst>
              <a:ext uri="{FF2B5EF4-FFF2-40B4-BE49-F238E27FC236}">
                <a16:creationId xmlns:a16="http://schemas.microsoft.com/office/drawing/2014/main" id="{B35EBC3D-3469-0990-E702-D9E1F2D65940}"/>
              </a:ext>
            </a:extLst>
          </p:cNvPr>
          <p:cNvSpPr txBox="1"/>
          <p:nvPr/>
        </p:nvSpPr>
        <p:spPr>
          <a:xfrm>
            <a:off x="4969695" y="5986475"/>
            <a:ext cx="7225254" cy="369332"/>
          </a:xfrm>
          <a:prstGeom prst="rect">
            <a:avLst/>
          </a:prstGeom>
          <a:noFill/>
        </p:spPr>
        <p:txBody>
          <a:bodyPr wrap="square" lIns="91440" tIns="45720" rIns="91440" bIns="45720" rtlCol="0" anchor="t">
            <a:spAutoFit/>
          </a:bodyPr>
          <a:lstStyle/>
          <a:p>
            <a:r>
              <a:rPr lang="en-US"/>
              <a:t>This symbol represents the </a:t>
            </a:r>
            <a:r>
              <a:rPr lang="en-US" b="1"/>
              <a:t>Improvements, Changes or Additions</a:t>
            </a:r>
            <a:r>
              <a:rPr lang="en-US"/>
              <a:t> made.</a:t>
            </a:r>
          </a:p>
        </p:txBody>
      </p:sp>
      <p:pic>
        <p:nvPicPr>
          <p:cNvPr id="10" name="Picture 9">
            <a:extLst>
              <a:ext uri="{FF2B5EF4-FFF2-40B4-BE49-F238E27FC236}">
                <a16:creationId xmlns:a16="http://schemas.microsoft.com/office/drawing/2014/main" id="{065D008D-4B5F-ADC5-27FD-D13DBE92C60A}"/>
              </a:ext>
            </a:extLst>
          </p:cNvPr>
          <p:cNvPicPr>
            <a:picLocks noChangeAspect="1"/>
          </p:cNvPicPr>
          <p:nvPr/>
        </p:nvPicPr>
        <p:blipFill>
          <a:blip r:embed="rId7"/>
          <a:stretch>
            <a:fillRect/>
          </a:stretch>
        </p:blipFill>
        <p:spPr>
          <a:xfrm>
            <a:off x="4467289" y="5860882"/>
            <a:ext cx="609600" cy="609600"/>
          </a:xfrm>
          <a:prstGeom prst="rect">
            <a:avLst/>
          </a:prstGeom>
        </p:spPr>
      </p:pic>
    </p:spTree>
    <p:extLst>
      <p:ext uri="{BB962C8B-B14F-4D97-AF65-F5344CB8AC3E}">
        <p14:creationId xmlns:p14="http://schemas.microsoft.com/office/powerpoint/2010/main" val="25395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4">
            <a:extLst>
              <a:ext uri="{FF2B5EF4-FFF2-40B4-BE49-F238E27FC236}">
                <a16:creationId xmlns:a16="http://schemas.microsoft.com/office/drawing/2014/main" id="{3BEC63F4-9752-E67A-0F84-55808D23A9EE}"/>
              </a:ext>
            </a:extLst>
          </p:cNvPr>
          <p:cNvGraphicFramePr>
            <a:graphicFrameLocks noGrp="1"/>
          </p:cNvGraphicFramePr>
          <p:nvPr>
            <p:extLst>
              <p:ext uri="{D42A27DB-BD31-4B8C-83A1-F6EECF244321}">
                <p14:modId xmlns:p14="http://schemas.microsoft.com/office/powerpoint/2010/main" val="772278558"/>
              </p:ext>
            </p:extLst>
          </p:nvPr>
        </p:nvGraphicFramePr>
        <p:xfrm>
          <a:off x="848231" y="2690625"/>
          <a:ext cx="10710862" cy="917258"/>
        </p:xfrm>
        <a:graphic>
          <a:graphicData uri="http://schemas.openxmlformats.org/drawingml/2006/table">
            <a:tbl>
              <a:tblPr/>
              <a:tblGrid>
                <a:gridCol w="825500">
                  <a:extLst>
                    <a:ext uri="{9D8B030D-6E8A-4147-A177-3AD203B41FA5}">
                      <a16:colId xmlns:a16="http://schemas.microsoft.com/office/drawing/2014/main" val="3201529559"/>
                    </a:ext>
                  </a:extLst>
                </a:gridCol>
                <a:gridCol w="889000">
                  <a:extLst>
                    <a:ext uri="{9D8B030D-6E8A-4147-A177-3AD203B41FA5}">
                      <a16:colId xmlns:a16="http://schemas.microsoft.com/office/drawing/2014/main" val="2200362498"/>
                    </a:ext>
                  </a:extLst>
                </a:gridCol>
                <a:gridCol w="7421562">
                  <a:extLst>
                    <a:ext uri="{9D8B030D-6E8A-4147-A177-3AD203B41FA5}">
                      <a16:colId xmlns:a16="http://schemas.microsoft.com/office/drawing/2014/main" val="2724615788"/>
                    </a:ext>
                  </a:extLst>
                </a:gridCol>
                <a:gridCol w="787400">
                  <a:extLst>
                    <a:ext uri="{9D8B030D-6E8A-4147-A177-3AD203B41FA5}">
                      <a16:colId xmlns:a16="http://schemas.microsoft.com/office/drawing/2014/main" val="444885968"/>
                    </a:ext>
                  </a:extLst>
                </a:gridCol>
                <a:gridCol w="787400">
                  <a:extLst>
                    <a:ext uri="{9D8B030D-6E8A-4147-A177-3AD203B41FA5}">
                      <a16:colId xmlns:a16="http://schemas.microsoft.com/office/drawing/2014/main" val="2219251829"/>
                    </a:ext>
                  </a:extLst>
                </a:gridCol>
              </a:tblGrid>
              <a:tr h="442913">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be responsive and work well on different devices, including desktops, tablets, and smartphones.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251684795"/>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adapt to different screen sizes and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resolutions.All</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features should be accessible and functional on various devices.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7967118"/>
                  </a:ext>
                </a:extLst>
              </a:tr>
            </a:tbl>
          </a:graphicData>
        </a:graphic>
      </p:graphicFrame>
      <p:graphicFrame>
        <p:nvGraphicFramePr>
          <p:cNvPr id="8" name="Table 26">
            <a:extLst>
              <a:ext uri="{FF2B5EF4-FFF2-40B4-BE49-F238E27FC236}">
                <a16:creationId xmlns:a16="http://schemas.microsoft.com/office/drawing/2014/main" id="{36181496-9E6C-85F4-5D45-478E84FEC6B4}"/>
              </a:ext>
            </a:extLst>
          </p:cNvPr>
          <p:cNvGraphicFramePr>
            <a:graphicFrameLocks noGrp="1"/>
          </p:cNvGraphicFramePr>
          <p:nvPr>
            <p:extLst>
              <p:ext uri="{D42A27DB-BD31-4B8C-83A1-F6EECF244321}">
                <p14:modId xmlns:p14="http://schemas.microsoft.com/office/powerpoint/2010/main" val="3626275380"/>
              </p:ext>
            </p:extLst>
          </p:nvPr>
        </p:nvGraphicFramePr>
        <p:xfrm>
          <a:off x="848231" y="3602567"/>
          <a:ext cx="10706100" cy="952500"/>
        </p:xfrm>
        <a:graphic>
          <a:graphicData uri="http://schemas.openxmlformats.org/drawingml/2006/table">
            <a:tbl>
              <a:tblPr/>
              <a:tblGrid>
                <a:gridCol w="825500">
                  <a:extLst>
                    <a:ext uri="{9D8B030D-6E8A-4147-A177-3AD203B41FA5}">
                      <a16:colId xmlns:a16="http://schemas.microsoft.com/office/drawing/2014/main" val="997387671"/>
                    </a:ext>
                  </a:extLst>
                </a:gridCol>
                <a:gridCol w="889000">
                  <a:extLst>
                    <a:ext uri="{9D8B030D-6E8A-4147-A177-3AD203B41FA5}">
                      <a16:colId xmlns:a16="http://schemas.microsoft.com/office/drawing/2014/main" val="1017405799"/>
                    </a:ext>
                  </a:extLst>
                </a:gridCol>
                <a:gridCol w="7416800">
                  <a:extLst>
                    <a:ext uri="{9D8B030D-6E8A-4147-A177-3AD203B41FA5}">
                      <a16:colId xmlns:a16="http://schemas.microsoft.com/office/drawing/2014/main" val="2871283850"/>
                    </a:ext>
                  </a:extLst>
                </a:gridCol>
                <a:gridCol w="787400">
                  <a:extLst>
                    <a:ext uri="{9D8B030D-6E8A-4147-A177-3AD203B41FA5}">
                      <a16:colId xmlns:a16="http://schemas.microsoft.com/office/drawing/2014/main" val="1064424360"/>
                    </a:ext>
                  </a:extLst>
                </a:gridCol>
                <a:gridCol w="787400">
                  <a:extLst>
                    <a:ext uri="{9D8B030D-6E8A-4147-A177-3AD203B41FA5}">
                      <a16:colId xmlns:a16="http://schemas.microsoft.com/office/drawing/2014/main" val="434269377"/>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MS_8</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search for specific songs or artists.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In Progress</a:t>
                      </a: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37106485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search for songs or artists using a search </a:t>
                      </a:r>
                      <a:r>
                        <a:rPr kumimoji="0" lang="en-US" altLang="en-US" sz="1400" b="0" i="0" u="none" strike="noStrike" cap="none" normalizeH="0" baseline="0" err="1">
                          <a:ln>
                            <a:noFill/>
                          </a:ln>
                          <a:solidFill>
                            <a:srgbClr val="0D0D0D"/>
                          </a:solidFill>
                          <a:effectLst/>
                          <a:latin typeface="Calibri"/>
                          <a:cs typeface="Calibri"/>
                          <a:sym typeface="Calibri" panose="020F0502020204030204" pitchFamily="34" charset="0"/>
                        </a:rPr>
                        <a:t>bar.Search</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results should be relevant and displayed in a clear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4680530"/>
                  </a:ext>
                </a:extLst>
              </a:tr>
            </a:tbl>
          </a:graphicData>
        </a:graphic>
      </p:graphicFrame>
      <p:graphicFrame>
        <p:nvGraphicFramePr>
          <p:cNvPr id="11" name="Table 28">
            <a:extLst>
              <a:ext uri="{FF2B5EF4-FFF2-40B4-BE49-F238E27FC236}">
                <a16:creationId xmlns:a16="http://schemas.microsoft.com/office/drawing/2014/main" id="{27523CB7-5A28-CE44-EC6C-0A9B92377EDC}"/>
              </a:ext>
            </a:extLst>
          </p:cNvPr>
          <p:cNvGraphicFramePr>
            <a:graphicFrameLocks noGrp="1"/>
          </p:cNvGraphicFramePr>
          <p:nvPr>
            <p:extLst>
              <p:ext uri="{D42A27DB-BD31-4B8C-83A1-F6EECF244321}">
                <p14:modId xmlns:p14="http://schemas.microsoft.com/office/powerpoint/2010/main" val="3351223202"/>
              </p:ext>
            </p:extLst>
          </p:nvPr>
        </p:nvGraphicFramePr>
        <p:xfrm>
          <a:off x="857639" y="4558994"/>
          <a:ext cx="10706100" cy="1874520"/>
        </p:xfrm>
        <a:graphic>
          <a:graphicData uri="http://schemas.openxmlformats.org/drawingml/2006/table">
            <a:tbl>
              <a:tblPr/>
              <a:tblGrid>
                <a:gridCol w="825500">
                  <a:extLst>
                    <a:ext uri="{9D8B030D-6E8A-4147-A177-3AD203B41FA5}">
                      <a16:colId xmlns:a16="http://schemas.microsoft.com/office/drawing/2014/main" val="693146338"/>
                    </a:ext>
                  </a:extLst>
                </a:gridCol>
                <a:gridCol w="889000">
                  <a:extLst>
                    <a:ext uri="{9D8B030D-6E8A-4147-A177-3AD203B41FA5}">
                      <a16:colId xmlns:a16="http://schemas.microsoft.com/office/drawing/2014/main" val="1297366234"/>
                    </a:ext>
                  </a:extLst>
                </a:gridCol>
                <a:gridCol w="7416800">
                  <a:extLst>
                    <a:ext uri="{9D8B030D-6E8A-4147-A177-3AD203B41FA5}">
                      <a16:colId xmlns:a16="http://schemas.microsoft.com/office/drawing/2014/main" val="152817198"/>
                    </a:ext>
                  </a:extLst>
                </a:gridCol>
                <a:gridCol w="787400">
                  <a:extLst>
                    <a:ext uri="{9D8B030D-6E8A-4147-A177-3AD203B41FA5}">
                      <a16:colId xmlns:a16="http://schemas.microsoft.com/office/drawing/2014/main" val="2327021217"/>
                    </a:ext>
                  </a:extLst>
                </a:gridCol>
                <a:gridCol w="787400">
                  <a:extLst>
                    <a:ext uri="{9D8B030D-6E8A-4147-A177-3AD203B41FA5}">
                      <a16:colId xmlns:a16="http://schemas.microsoft.com/office/drawing/2014/main" val="2184297849"/>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MS_12</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137057731"/>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user, I want the application to provide an option to sort recommended songs based on popularity or other criteria.</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9367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MS_16</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access external links associated with each recommended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Done</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9300"/>
                          </a:solidFill>
                          <a:effectLst/>
                          <a:latin typeface="Calibri"/>
                          <a:cs typeface="Calibri"/>
                          <a:sym typeface="Calibri" panose="020F0502020204030204" pitchFamily="34" charset="0"/>
                        </a:rPr>
                        <a:t>Sprint - 3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273431853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list of songs should include external links in one column, allowing users to access additional information or listen to the song.</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7815209"/>
                  </a:ext>
                </a:extLst>
              </a:tr>
            </a:tbl>
          </a:graphicData>
        </a:graphic>
      </p:graphicFrame>
      <p:graphicFrame>
        <p:nvGraphicFramePr>
          <p:cNvPr id="13" name="Table 10">
            <a:extLst>
              <a:ext uri="{FF2B5EF4-FFF2-40B4-BE49-F238E27FC236}">
                <a16:creationId xmlns:a16="http://schemas.microsoft.com/office/drawing/2014/main" id="{E8A1C3E4-AB3D-1C77-15DA-A466B92123D2}"/>
              </a:ext>
            </a:extLst>
          </p:cNvPr>
          <p:cNvGraphicFramePr/>
          <p:nvPr>
            <p:extLst>
              <p:ext uri="{D42A27DB-BD31-4B8C-83A1-F6EECF244321}">
                <p14:modId xmlns:p14="http://schemas.microsoft.com/office/powerpoint/2010/main" val="2281405233"/>
              </p:ext>
            </p:extLst>
          </p:nvPr>
        </p:nvGraphicFramePr>
        <p:xfrm>
          <a:off x="846761" y="1338663"/>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Story Points</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User Story</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Sprint</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sp>
        <p:nvSpPr>
          <p:cNvPr id="2" name="TextBox 1">
            <a:extLst>
              <a:ext uri="{FF2B5EF4-FFF2-40B4-BE49-F238E27FC236}">
                <a16:creationId xmlns:a16="http://schemas.microsoft.com/office/drawing/2014/main" id="{DAE75287-227A-AA5A-638C-C58DFB8289BC}"/>
              </a:ext>
            </a:extLst>
          </p:cNvPr>
          <p:cNvSpPr txBox="1"/>
          <p:nvPr/>
        </p:nvSpPr>
        <p:spPr>
          <a:xfrm>
            <a:off x="843280" y="477520"/>
            <a:ext cx="48869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3 USER STORIES</a:t>
            </a:r>
            <a:r>
              <a:rPr lang="en-US" sz="5000">
                <a:latin typeface="Tw Cen MT Condensed"/>
              </a:rPr>
              <a:t>​</a:t>
            </a:r>
            <a:endParaRPr lang="en-US"/>
          </a:p>
        </p:txBody>
      </p:sp>
      <p:sp>
        <p:nvSpPr>
          <p:cNvPr id="4" name="Slide Number Placeholder 2">
            <a:extLst>
              <a:ext uri="{FF2B5EF4-FFF2-40B4-BE49-F238E27FC236}">
                <a16:creationId xmlns:a16="http://schemas.microsoft.com/office/drawing/2014/main" id="{1CC91D94-40FA-ECD3-EDEE-7D4864C9DEDE}"/>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50</a:t>
            </a:fld>
            <a:endParaRPr lang="en-GB"/>
          </a:p>
        </p:txBody>
      </p:sp>
      <p:pic>
        <p:nvPicPr>
          <p:cNvPr id="3" name="Picture 2">
            <a:extLst>
              <a:ext uri="{FF2B5EF4-FFF2-40B4-BE49-F238E27FC236}">
                <a16:creationId xmlns:a16="http://schemas.microsoft.com/office/drawing/2014/main" id="{8FE08930-B671-4624-187C-E720F948898B}"/>
              </a:ext>
            </a:extLst>
          </p:cNvPr>
          <p:cNvPicPr>
            <a:picLocks noChangeAspect="1"/>
          </p:cNvPicPr>
          <p:nvPr/>
        </p:nvPicPr>
        <p:blipFill>
          <a:blip r:embed="rId2"/>
          <a:stretch>
            <a:fillRect/>
          </a:stretch>
        </p:blipFill>
        <p:spPr>
          <a:xfrm>
            <a:off x="11714480" y="5753770"/>
            <a:ext cx="609600" cy="609600"/>
          </a:xfrm>
          <a:prstGeom prst="rect">
            <a:avLst/>
          </a:prstGeom>
        </p:spPr>
      </p:pic>
      <p:graphicFrame>
        <p:nvGraphicFramePr>
          <p:cNvPr id="7" name="Table 6">
            <a:extLst>
              <a:ext uri="{FF2B5EF4-FFF2-40B4-BE49-F238E27FC236}">
                <a16:creationId xmlns:a16="http://schemas.microsoft.com/office/drawing/2014/main" id="{5B34EEBE-7C47-E88D-503F-44817EF7A653}"/>
              </a:ext>
            </a:extLst>
          </p:cNvPr>
          <p:cNvGraphicFramePr>
            <a:graphicFrameLocks noGrp="1"/>
          </p:cNvGraphicFramePr>
          <p:nvPr>
            <p:extLst>
              <p:ext uri="{D42A27DB-BD31-4B8C-83A1-F6EECF244321}">
                <p14:modId xmlns:p14="http://schemas.microsoft.com/office/powerpoint/2010/main" val="1533647282"/>
              </p:ext>
            </p:extLst>
          </p:nvPr>
        </p:nvGraphicFramePr>
        <p:xfrm>
          <a:off x="864235" y="1784032"/>
          <a:ext cx="10687050" cy="912495"/>
        </p:xfrm>
        <a:graphic>
          <a:graphicData uri="http://schemas.openxmlformats.org/drawingml/2006/table">
            <a:tbl>
              <a:tblPr bandRow="1">
                <a:tableStyleId>{5C22544A-7EE6-4342-B048-85BDC9FD1C3A}</a:tableStyleId>
              </a:tblPr>
              <a:tblGrid>
                <a:gridCol w="819150">
                  <a:extLst>
                    <a:ext uri="{9D8B030D-6E8A-4147-A177-3AD203B41FA5}">
                      <a16:colId xmlns:a16="http://schemas.microsoft.com/office/drawing/2014/main" val="4287501166"/>
                    </a:ext>
                  </a:extLst>
                </a:gridCol>
                <a:gridCol w="885825">
                  <a:extLst>
                    <a:ext uri="{9D8B030D-6E8A-4147-A177-3AD203B41FA5}">
                      <a16:colId xmlns:a16="http://schemas.microsoft.com/office/drawing/2014/main" val="1915811963"/>
                    </a:ext>
                  </a:extLst>
                </a:gridCol>
                <a:gridCol w="7419975">
                  <a:extLst>
                    <a:ext uri="{9D8B030D-6E8A-4147-A177-3AD203B41FA5}">
                      <a16:colId xmlns:a16="http://schemas.microsoft.com/office/drawing/2014/main" val="4264438633"/>
                    </a:ext>
                  </a:extLst>
                </a:gridCol>
                <a:gridCol w="781050">
                  <a:extLst>
                    <a:ext uri="{9D8B030D-6E8A-4147-A177-3AD203B41FA5}">
                      <a16:colId xmlns:a16="http://schemas.microsoft.com/office/drawing/2014/main" val="2361865192"/>
                    </a:ext>
                  </a:extLst>
                </a:gridCol>
                <a:gridCol w="781050">
                  <a:extLst>
                    <a:ext uri="{9D8B030D-6E8A-4147-A177-3AD203B41FA5}">
                      <a16:colId xmlns:a16="http://schemas.microsoft.com/office/drawing/2014/main" val="244902363"/>
                    </a:ext>
                  </a:extLst>
                </a:gridCol>
              </a:tblGrid>
              <a:tr h="438150">
                <a:tc>
                  <a:txBody>
                    <a:bodyPr/>
                    <a:lstStyle/>
                    <a:p>
                      <a:pPr algn="ctr" fontAlgn="base"/>
                      <a:r>
                        <a:rPr lang="en-US" sz="1400" b="1">
                          <a:effectLst/>
                          <a:highlight>
                            <a:srgbClr val="C0E6F5"/>
                          </a:highlight>
                          <a:latin typeface="Calibri"/>
                        </a:rPr>
                        <a:t>MS_23</a:t>
                      </a:r>
                      <a:endParaRPr lang="en-US">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algn="ctr" fontAlgn="base"/>
                      <a:r>
                        <a:rPr lang="en-US" sz="1400">
                          <a:effectLst/>
                          <a:highlight>
                            <a:srgbClr val="C0E6F5"/>
                          </a:highlight>
                          <a:latin typeface="Calibri"/>
                        </a:rPr>
                        <a:t>5</a:t>
                      </a:r>
                      <a:endParaRPr lang="en-US">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fontAlgn="base"/>
                      <a:r>
                        <a:rPr lang="en-US" sz="1400">
                          <a:solidFill>
                            <a:srgbClr val="0D0D0D"/>
                          </a:solidFill>
                          <a:effectLst/>
                          <a:highlight>
                            <a:srgbClr val="C0E6F5"/>
                          </a:highlight>
                          <a:latin typeface="Calibri"/>
                        </a:rPr>
                        <a:t>As a Song Explorer, I want the application to provide recommendations based on my current mood, even if I'm not logged in or don't have an account.</a:t>
                      </a:r>
                      <a:endParaRPr lang="en-US">
                        <a:effectLst/>
                        <a:highlight>
                          <a:srgbClr val="C0E6F5"/>
                        </a:highlight>
                        <a:latin typeface="Calibri"/>
                      </a:endParaRPr>
                    </a:p>
                  </a:txBody>
                  <a:tcPr marL="9525" marR="9525" marT="9525" marB="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a:effectLst/>
                          <a:highlight>
                            <a:srgbClr val="C0E6F5"/>
                          </a:highlight>
                          <a:latin typeface="Calibri"/>
                        </a:rPr>
                        <a:t>In Progress</a:t>
                      </a:r>
                      <a:endParaRPr lang="en-US"/>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tc>
                  <a:txBody>
                    <a:bodyPr/>
                    <a:lstStyle/>
                    <a:p>
                      <a:pPr algn="ctr" fontAlgn="base"/>
                      <a:r>
                        <a:rPr lang="en-US" sz="1400" b="1">
                          <a:solidFill>
                            <a:srgbClr val="FF9300"/>
                          </a:solidFill>
                          <a:effectLst/>
                          <a:highlight>
                            <a:srgbClr val="C0E6F5"/>
                          </a:highlight>
                          <a:latin typeface="Calibri"/>
                        </a:rPr>
                        <a:t>Sprint - 3</a:t>
                      </a:r>
                      <a:endParaRPr lang="en-US">
                        <a:effectLst/>
                        <a:highlight>
                          <a:srgbClr val="C0E6F5"/>
                        </a:highlight>
                        <a:latin typeface="Calibri"/>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635858900"/>
                  </a:ext>
                </a:extLst>
              </a:tr>
              <a:tr h="466725">
                <a:tc>
                  <a:txBody>
                    <a:bodyPr/>
                    <a:lstStyle/>
                    <a:p>
                      <a:pPr algn="ctr" fontAlgn="auto"/>
                      <a:endParaRPr lang="en-US" sz="1400" b="1">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fontAlgn="base"/>
                      <a:r>
                        <a:rPr lang="en-US" sz="1400">
                          <a:solidFill>
                            <a:srgbClr val="0D0D0D"/>
                          </a:solidFill>
                          <a:effectLst/>
                          <a:latin typeface="Calibri"/>
                        </a:rPr>
                        <a:t>Criteria, Users should be able to access mood-based recommendations without requiring authentication or account creation.</a:t>
                      </a:r>
                      <a:endParaRPr lang="en-US">
                        <a:effectLst/>
                        <a:latin typeface="Calibri"/>
                      </a:endParaRPr>
                    </a:p>
                  </a:txBody>
                  <a:tcPr marL="9525" marR="9525" marT="9525" marB="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auto"/>
                      <a:endParaRPr lang="en-US" sz="1400">
                        <a:effectLst/>
                        <a:latin typeface="Calibri" panose="020F0502020204030204" pitchFamily="34" charset="0"/>
                      </a:endParaRPr>
                    </a:p>
                  </a:txBody>
                  <a:tcPr marL="9525" marR="9525" marT="9525" marB="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0473218"/>
                  </a:ext>
                </a:extLst>
              </a:tr>
            </a:tbl>
          </a:graphicData>
        </a:graphic>
      </p:graphicFrame>
    </p:spTree>
    <p:extLst>
      <p:ext uri="{BB962C8B-B14F-4D97-AF65-F5344CB8AC3E}">
        <p14:creationId xmlns:p14="http://schemas.microsoft.com/office/powerpoint/2010/main" val="1541149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48BF8-27EA-23AF-0E2D-0DDCF041B157}"/>
              </a:ext>
            </a:extLst>
          </p:cNvPr>
          <p:cNvSpPr>
            <a:spLocks noGrp="1"/>
          </p:cNvSpPr>
          <p:nvPr>
            <p:ph type="dt" sz="half" idx="10"/>
          </p:nvPr>
        </p:nvSpPr>
        <p:spPr/>
        <p:txBody>
          <a:bodyPr/>
          <a:lstStyle/>
          <a:p>
            <a:r>
              <a:rPr lang="en-US"/>
              <a:t>Monday, February 1, 20XX</a:t>
            </a:r>
          </a:p>
        </p:txBody>
      </p:sp>
      <p:sp>
        <p:nvSpPr>
          <p:cNvPr id="6" name="Slide Number Placeholder 2">
            <a:extLst>
              <a:ext uri="{FF2B5EF4-FFF2-40B4-BE49-F238E27FC236}">
                <a16:creationId xmlns:a16="http://schemas.microsoft.com/office/drawing/2014/main" id="{90B5CADF-9525-7FD4-99C0-8515DF1B472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51</a:t>
            </a:fld>
            <a:endParaRPr lang="en-GB"/>
          </a:p>
        </p:txBody>
      </p:sp>
      <p:sp>
        <p:nvSpPr>
          <p:cNvPr id="5" name="TextBox 4">
            <a:extLst>
              <a:ext uri="{FF2B5EF4-FFF2-40B4-BE49-F238E27FC236}">
                <a16:creationId xmlns:a16="http://schemas.microsoft.com/office/drawing/2014/main" id="{522F6DDA-0DA1-F151-5181-43EF6DA2D44A}"/>
              </a:ext>
            </a:extLst>
          </p:cNvPr>
          <p:cNvSpPr txBox="1"/>
          <p:nvPr/>
        </p:nvSpPr>
        <p:spPr>
          <a:xfrm>
            <a:off x="4797592" y="225591"/>
            <a:ext cx="2601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Sprint 3 Burndown Chart</a:t>
            </a:r>
          </a:p>
        </p:txBody>
      </p:sp>
      <p:pic>
        <p:nvPicPr>
          <p:cNvPr id="7" name="Picture 6">
            <a:extLst>
              <a:ext uri="{FF2B5EF4-FFF2-40B4-BE49-F238E27FC236}">
                <a16:creationId xmlns:a16="http://schemas.microsoft.com/office/drawing/2014/main" id="{434483C2-D8F8-B92F-4E49-BC16994D5243}"/>
              </a:ext>
            </a:extLst>
          </p:cNvPr>
          <p:cNvPicPr>
            <a:picLocks noChangeAspect="1"/>
          </p:cNvPicPr>
          <p:nvPr/>
        </p:nvPicPr>
        <p:blipFill>
          <a:blip r:embed="rId2"/>
          <a:stretch>
            <a:fillRect/>
          </a:stretch>
        </p:blipFill>
        <p:spPr>
          <a:xfrm>
            <a:off x="531395" y="745133"/>
            <a:ext cx="11169316" cy="5377760"/>
          </a:xfrm>
          <a:prstGeom prst="rect">
            <a:avLst/>
          </a:prstGeom>
        </p:spPr>
      </p:pic>
      <p:pic>
        <p:nvPicPr>
          <p:cNvPr id="8" name="Picture 7">
            <a:extLst>
              <a:ext uri="{FF2B5EF4-FFF2-40B4-BE49-F238E27FC236}">
                <a16:creationId xmlns:a16="http://schemas.microsoft.com/office/drawing/2014/main" id="{924C0ABF-77B1-44EC-3928-F4EB7A77865D}"/>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85383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fontScale="90000"/>
          </a:bodyPr>
          <a:lstStyle/>
          <a:p>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Backlog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0E9524EB-B488-E2FE-F95E-CBCB67C9DA3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52</a:t>
            </a:fld>
            <a:endParaRPr lang="en-GB"/>
          </a:p>
        </p:txBody>
      </p:sp>
      <p:pic>
        <p:nvPicPr>
          <p:cNvPr id="2" name="Picture 1">
            <a:extLst>
              <a:ext uri="{FF2B5EF4-FFF2-40B4-BE49-F238E27FC236}">
                <a16:creationId xmlns:a16="http://schemas.microsoft.com/office/drawing/2014/main" id="{D29E57A9-F8D3-D2A4-6426-A8A141A8B32C}"/>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850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B9AC35-E89E-3739-9D16-44EA17861FAE}"/>
              </a:ext>
            </a:extLst>
          </p:cNvPr>
          <p:cNvSpPr>
            <a:spLocks noGrp="1"/>
          </p:cNvSpPr>
          <p:nvPr>
            <p:ph type="dt" sz="half" idx="10"/>
          </p:nvPr>
        </p:nvSpPr>
        <p:spPr/>
        <p:txBody>
          <a:bodyPr/>
          <a:lstStyle/>
          <a:p>
            <a:r>
              <a:rPr lang="en-US"/>
              <a:t>Monday, February 1, 20XX</a:t>
            </a:r>
          </a:p>
        </p:txBody>
      </p:sp>
      <p:graphicFrame>
        <p:nvGraphicFramePr>
          <p:cNvPr id="10" name="Table 10">
            <a:extLst>
              <a:ext uri="{FF2B5EF4-FFF2-40B4-BE49-F238E27FC236}">
                <a16:creationId xmlns:a16="http://schemas.microsoft.com/office/drawing/2014/main" id="{0F9310B0-2E03-E932-E462-FEE95BBDAA32}"/>
              </a:ext>
            </a:extLst>
          </p:cNvPr>
          <p:cNvGraphicFramePr/>
          <p:nvPr>
            <p:extLst>
              <p:ext uri="{D42A27DB-BD31-4B8C-83A1-F6EECF244321}">
                <p14:modId xmlns:p14="http://schemas.microsoft.com/office/powerpoint/2010/main" val="2020201188"/>
              </p:ext>
            </p:extLst>
          </p:nvPr>
        </p:nvGraphicFramePr>
        <p:xfrm>
          <a:off x="968962" y="1072443"/>
          <a:ext cx="10736670" cy="446087"/>
        </p:xfrm>
        <a:graphic>
          <a:graphicData uri="http://schemas.openxmlformats.org/drawingml/2006/table">
            <a:tbl>
              <a:tblPr bandRow="1"/>
              <a:tblGrid>
                <a:gridCol w="856074">
                  <a:extLst>
                    <a:ext uri="{9D8B030D-6E8A-4147-A177-3AD203B41FA5}">
                      <a16:colId xmlns:a16="http://schemas.microsoft.com/office/drawing/2014/main" val="20000"/>
                    </a:ext>
                  </a:extLst>
                </a:gridCol>
                <a:gridCol w="888999">
                  <a:extLst>
                    <a:ext uri="{9D8B030D-6E8A-4147-A177-3AD203B41FA5}">
                      <a16:colId xmlns:a16="http://schemas.microsoft.com/office/drawing/2014/main" val="20001"/>
                    </a:ext>
                  </a:extLst>
                </a:gridCol>
                <a:gridCol w="7416799">
                  <a:extLst>
                    <a:ext uri="{9D8B030D-6E8A-4147-A177-3AD203B41FA5}">
                      <a16:colId xmlns:a16="http://schemas.microsoft.com/office/drawing/2014/main" val="20002"/>
                    </a:ext>
                  </a:extLst>
                </a:gridCol>
                <a:gridCol w="787399">
                  <a:extLst>
                    <a:ext uri="{9D8B030D-6E8A-4147-A177-3AD203B41FA5}">
                      <a16:colId xmlns:a16="http://schemas.microsoft.com/office/drawing/2014/main" val="20003"/>
                    </a:ext>
                  </a:extLst>
                </a:gridCol>
                <a:gridCol w="787399">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Story Points</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User Story</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mj-lt"/>
                          <a:ea typeface="+mj-ea"/>
                          <a:cs typeface="+mj-cs"/>
                          <a:sym typeface="Calibri"/>
                        </a:rPr>
                        <a:t>Sprint</a:t>
                      </a:r>
                      <a:r>
                        <a:rPr lang="en-US" sz="1400" b="1">
                          <a:latin typeface="+mj-lt"/>
                          <a:ea typeface="+mj-ea"/>
                          <a:cs typeface="+mj-cs"/>
                        </a:rPr>
                        <a:t> </a:t>
                      </a:r>
                      <a:endParaRPr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16" name="Table 26">
            <a:extLst>
              <a:ext uri="{FF2B5EF4-FFF2-40B4-BE49-F238E27FC236}">
                <a16:creationId xmlns:a16="http://schemas.microsoft.com/office/drawing/2014/main" id="{4BFEEFBF-90CC-C8D7-1CA8-DCE19C009E4C}"/>
              </a:ext>
            </a:extLst>
          </p:cNvPr>
          <p:cNvGraphicFramePr>
            <a:graphicFrameLocks noGrp="1"/>
          </p:cNvGraphicFramePr>
          <p:nvPr>
            <p:extLst>
              <p:ext uri="{D42A27DB-BD31-4B8C-83A1-F6EECF244321}">
                <p14:modId xmlns:p14="http://schemas.microsoft.com/office/powerpoint/2010/main" val="989065816"/>
              </p:ext>
            </p:extLst>
          </p:nvPr>
        </p:nvGraphicFramePr>
        <p:xfrm>
          <a:off x="995363" y="1511803"/>
          <a:ext cx="10706100" cy="952500"/>
        </p:xfrm>
        <a:graphic>
          <a:graphicData uri="http://schemas.openxmlformats.org/drawingml/2006/table">
            <a:tbl>
              <a:tblPr/>
              <a:tblGrid>
                <a:gridCol w="825500">
                  <a:extLst>
                    <a:ext uri="{9D8B030D-6E8A-4147-A177-3AD203B41FA5}">
                      <a16:colId xmlns:a16="http://schemas.microsoft.com/office/drawing/2014/main" val="792765340"/>
                    </a:ext>
                  </a:extLst>
                </a:gridCol>
                <a:gridCol w="889000">
                  <a:extLst>
                    <a:ext uri="{9D8B030D-6E8A-4147-A177-3AD203B41FA5}">
                      <a16:colId xmlns:a16="http://schemas.microsoft.com/office/drawing/2014/main" val="4013180941"/>
                    </a:ext>
                  </a:extLst>
                </a:gridCol>
                <a:gridCol w="7416800">
                  <a:extLst>
                    <a:ext uri="{9D8B030D-6E8A-4147-A177-3AD203B41FA5}">
                      <a16:colId xmlns:a16="http://schemas.microsoft.com/office/drawing/2014/main" val="1238403903"/>
                    </a:ext>
                  </a:extLst>
                </a:gridCol>
                <a:gridCol w="787400">
                  <a:extLst>
                    <a:ext uri="{9D8B030D-6E8A-4147-A177-3AD203B41FA5}">
                      <a16:colId xmlns:a16="http://schemas.microsoft.com/office/drawing/2014/main" val="2207265171"/>
                    </a:ext>
                  </a:extLst>
                </a:gridCol>
                <a:gridCol w="787400">
                  <a:extLst>
                    <a:ext uri="{9D8B030D-6E8A-4147-A177-3AD203B41FA5}">
                      <a16:colId xmlns:a16="http://schemas.microsoft.com/office/drawing/2014/main" val="3506966603"/>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a:lnSpc>
                          <a:spcPct val="100000"/>
                        </a:lnSpc>
                        <a:spcBef>
                          <a:spcPct val="0"/>
                        </a:spcBef>
                        <a:spcAft>
                          <a:spcPct val="0"/>
                        </a:spcAft>
                        <a:buClrTx/>
                        <a:buSzTx/>
                        <a:buFontTx/>
                        <a:buNone/>
                      </a:pPr>
                      <a:r>
                        <a:rPr lang="en-US" altLang="en-US" sz="1400" b="0" i="0" u="none" strike="noStrike" cap="none" normalizeH="0" baseline="0">
                          <a:ln>
                            <a:noFill/>
                          </a:ln>
                          <a:solidFill>
                            <a:srgbClr val="000000"/>
                          </a:solidFill>
                          <a:effectLst/>
                          <a:latin typeface="Calibri"/>
                          <a:cs typeface="Calibri"/>
                        </a:rPr>
                        <a:t>5</a:t>
                      </a:r>
                      <a:endParaRPr kumimoji="0" lang="en-US">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lnSpc>
                          <a:spcPct val="100000"/>
                        </a:lnSpc>
                        <a:spcBef>
                          <a:spcPts val="0"/>
                        </a:spcBef>
                        <a:spcAft>
                          <a:spcPts val="0"/>
                        </a:spcAft>
                        <a:buNone/>
                      </a:pPr>
                      <a:r>
                        <a:rPr lang="en-US" sz="1400" b="0" i="0" u="none" strike="noStrike" cap="none" normalizeH="0" baseline="0" noProof="0">
                          <a:ln>
                            <a:noFill/>
                          </a:ln>
                          <a:solidFill>
                            <a:srgbClr val="0D0D0D"/>
                          </a:solidFill>
                          <a:effectLst/>
                          <a:latin typeface="Calibri"/>
                        </a:rPr>
                        <a:t>As a Music Enthusiast, I should have an option to add songs to a personal playlist</a:t>
                      </a:r>
                      <a:endParaRPr lang="en-US" sz="1400" b="0" i="0" u="none" strike="noStrike" cap="none" normalizeH="0" baseline="0" noProof="0">
                        <a:ln>
                          <a:noFill/>
                        </a:ln>
                        <a:solidFill>
                          <a:srgbClr val="000000"/>
                        </a:solidFill>
                        <a:effectLst/>
                        <a:latin typeface="Calibri"/>
                      </a:endParaRPr>
                    </a:p>
                    <a:p>
                      <a:pPr marL="0" marR="0" lvl="0" indent="0" algn="l">
                        <a:lnSpc>
                          <a:spcPct val="100000"/>
                        </a:lnSpc>
                        <a:spcBef>
                          <a:spcPct val="0"/>
                        </a:spcBef>
                        <a:spcAft>
                          <a:spcPct val="0"/>
                        </a:spcAft>
                        <a:buClrTx/>
                        <a:buSzTx/>
                        <a:buFontTx/>
                        <a:buNone/>
                      </a:pPr>
                      <a:endPar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endParaRP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endParaRPr lang="en-US"/>
                    </a:p>
                    <a:p>
                      <a:pPr marL="0" marR="0" lvl="0" indent="0" algn="ctr">
                        <a:lnSpc>
                          <a:spcPct val="100000"/>
                        </a:lnSpc>
                        <a:spcBef>
                          <a:spcPct val="0"/>
                        </a:spcBef>
                        <a:spcAft>
                          <a:spcPct val="0"/>
                        </a:spcAft>
                        <a:buClrTx/>
                        <a:buSzTx/>
                        <a:buFontTx/>
                        <a:buNone/>
                      </a:pPr>
                      <a:endParaRPr kumimoji="0" lang="en-US" altLang="en-US" sz="1400" b="0" i="0" u="none" strike="noStrike" cap="none" normalizeH="0" baseline="0" noProof="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183617302"/>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add songs to a personal playlist.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The playlist should persist across sessions for registered users.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653197"/>
                  </a:ext>
                </a:extLst>
              </a:tr>
            </a:tbl>
          </a:graphicData>
        </a:graphic>
      </p:graphicFrame>
      <p:graphicFrame>
        <p:nvGraphicFramePr>
          <p:cNvPr id="18" name="Table 28">
            <a:extLst>
              <a:ext uri="{FF2B5EF4-FFF2-40B4-BE49-F238E27FC236}">
                <a16:creationId xmlns:a16="http://schemas.microsoft.com/office/drawing/2014/main" id="{EF292461-1C43-05A5-6F17-8E50AE92F599}"/>
              </a:ext>
            </a:extLst>
          </p:cNvPr>
          <p:cNvGraphicFramePr>
            <a:graphicFrameLocks noGrp="1"/>
          </p:cNvGraphicFramePr>
          <p:nvPr>
            <p:extLst>
              <p:ext uri="{D42A27DB-BD31-4B8C-83A1-F6EECF244321}">
                <p14:modId xmlns:p14="http://schemas.microsoft.com/office/powerpoint/2010/main" val="468919088"/>
              </p:ext>
            </p:extLst>
          </p:nvPr>
        </p:nvGraphicFramePr>
        <p:xfrm>
          <a:off x="995363" y="2459658"/>
          <a:ext cx="10706100" cy="1874520"/>
        </p:xfrm>
        <a:graphic>
          <a:graphicData uri="http://schemas.openxmlformats.org/drawingml/2006/table">
            <a:tbl>
              <a:tblPr/>
              <a:tblGrid>
                <a:gridCol w="825500">
                  <a:extLst>
                    <a:ext uri="{9D8B030D-6E8A-4147-A177-3AD203B41FA5}">
                      <a16:colId xmlns:a16="http://schemas.microsoft.com/office/drawing/2014/main" val="4202376956"/>
                    </a:ext>
                  </a:extLst>
                </a:gridCol>
                <a:gridCol w="889000">
                  <a:extLst>
                    <a:ext uri="{9D8B030D-6E8A-4147-A177-3AD203B41FA5}">
                      <a16:colId xmlns:a16="http://schemas.microsoft.com/office/drawing/2014/main" val="2230735544"/>
                    </a:ext>
                  </a:extLst>
                </a:gridCol>
                <a:gridCol w="7416800">
                  <a:extLst>
                    <a:ext uri="{9D8B030D-6E8A-4147-A177-3AD203B41FA5}">
                      <a16:colId xmlns:a16="http://schemas.microsoft.com/office/drawing/2014/main" val="3431219899"/>
                    </a:ext>
                  </a:extLst>
                </a:gridCol>
                <a:gridCol w="787400">
                  <a:extLst>
                    <a:ext uri="{9D8B030D-6E8A-4147-A177-3AD203B41FA5}">
                      <a16:colId xmlns:a16="http://schemas.microsoft.com/office/drawing/2014/main" val="736131657"/>
                    </a:ext>
                  </a:extLst>
                </a:gridCol>
                <a:gridCol w="787400">
                  <a:extLst>
                    <a:ext uri="{9D8B030D-6E8A-4147-A177-3AD203B41FA5}">
                      <a16:colId xmlns:a16="http://schemas.microsoft.com/office/drawing/2014/main" val="2151645151"/>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Music Enthusiast</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create and customize multiple playlists for different moods or occasions.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09447128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create new playlists and give them custom names.</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can add or remove songs from playlists.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360303"/>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additional information about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425849705"/>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access additional information about recommended songs by clicking on them.</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Information should be presented in a clear and concise manner.</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6327206"/>
                  </a:ext>
                </a:extLst>
              </a:tr>
            </a:tbl>
          </a:graphicData>
        </a:graphic>
      </p:graphicFrame>
      <p:graphicFrame>
        <p:nvGraphicFramePr>
          <p:cNvPr id="40" name="Table 28">
            <a:extLst>
              <a:ext uri="{FF2B5EF4-FFF2-40B4-BE49-F238E27FC236}">
                <a16:creationId xmlns:a16="http://schemas.microsoft.com/office/drawing/2014/main" id="{9BFFE705-D6D0-8D4B-A226-C94946383B33}"/>
              </a:ext>
            </a:extLst>
          </p:cNvPr>
          <p:cNvGraphicFramePr>
            <a:graphicFrameLocks noGrp="1"/>
          </p:cNvGraphicFramePr>
          <p:nvPr>
            <p:extLst>
              <p:ext uri="{D42A27DB-BD31-4B8C-83A1-F6EECF244321}">
                <p14:modId xmlns:p14="http://schemas.microsoft.com/office/powerpoint/2010/main" val="1279585644"/>
              </p:ext>
            </p:extLst>
          </p:nvPr>
        </p:nvGraphicFramePr>
        <p:xfrm>
          <a:off x="985717" y="4335721"/>
          <a:ext cx="10706100" cy="1874520"/>
        </p:xfrm>
        <a:graphic>
          <a:graphicData uri="http://schemas.openxmlformats.org/drawingml/2006/table">
            <a:tbl>
              <a:tblPr/>
              <a:tblGrid>
                <a:gridCol w="825500">
                  <a:extLst>
                    <a:ext uri="{9D8B030D-6E8A-4147-A177-3AD203B41FA5}">
                      <a16:colId xmlns:a16="http://schemas.microsoft.com/office/drawing/2014/main" val="1453286187"/>
                    </a:ext>
                  </a:extLst>
                </a:gridCol>
                <a:gridCol w="889000">
                  <a:extLst>
                    <a:ext uri="{9D8B030D-6E8A-4147-A177-3AD203B41FA5}">
                      <a16:colId xmlns:a16="http://schemas.microsoft.com/office/drawing/2014/main" val="2989520312"/>
                    </a:ext>
                  </a:extLst>
                </a:gridCol>
                <a:gridCol w="7416800">
                  <a:extLst>
                    <a:ext uri="{9D8B030D-6E8A-4147-A177-3AD203B41FA5}">
                      <a16:colId xmlns:a16="http://schemas.microsoft.com/office/drawing/2014/main" val="3889426422"/>
                    </a:ext>
                  </a:extLst>
                </a:gridCol>
                <a:gridCol w="787400">
                  <a:extLst>
                    <a:ext uri="{9D8B030D-6E8A-4147-A177-3AD203B41FA5}">
                      <a16:colId xmlns:a16="http://schemas.microsoft.com/office/drawing/2014/main" val="3424689361"/>
                    </a:ext>
                  </a:extLst>
                </a:gridCol>
                <a:gridCol w="787400">
                  <a:extLst>
                    <a:ext uri="{9D8B030D-6E8A-4147-A177-3AD203B41FA5}">
                      <a16:colId xmlns:a16="http://schemas.microsoft.com/office/drawing/2014/main" val="767786315"/>
                    </a:ext>
                  </a:extLst>
                </a:gridCol>
              </a:tblGrid>
              <a:tr h="23812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MS_21</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display loading indicators or progress bars to indicate when mood analysis and song retrieval are in progress.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928601798"/>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see visual cues indicating that the application is processing their request.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Loading indicators should be displayed prominently and disappear once processing is complete.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47110"/>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store uploaded pictures for future reference.</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847009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Uploaded pictures should be saved securely in the user's account.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Users should be able to access their stored pictures from their profile or settings.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1307071"/>
                  </a:ext>
                </a:extLst>
              </a:tr>
            </a:tbl>
          </a:graphicData>
        </a:graphic>
      </p:graphicFrame>
      <p:sp>
        <p:nvSpPr>
          <p:cNvPr id="5" name="TextBox 4">
            <a:extLst>
              <a:ext uri="{FF2B5EF4-FFF2-40B4-BE49-F238E27FC236}">
                <a16:creationId xmlns:a16="http://schemas.microsoft.com/office/drawing/2014/main" id="{907C19AC-FFD2-DDD7-8798-000CF79891AF}"/>
              </a:ext>
            </a:extLst>
          </p:cNvPr>
          <p:cNvSpPr txBox="1"/>
          <p:nvPr/>
        </p:nvSpPr>
        <p:spPr>
          <a:xfrm>
            <a:off x="995680" y="254000"/>
            <a:ext cx="3759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BACKLOG</a:t>
            </a:r>
            <a:endParaRPr lang="en-US" sz="5000">
              <a:latin typeface="Tw Cen MT Condensed"/>
            </a:endParaRPr>
          </a:p>
        </p:txBody>
      </p:sp>
      <p:sp>
        <p:nvSpPr>
          <p:cNvPr id="7" name="Slide Number Placeholder 2">
            <a:extLst>
              <a:ext uri="{FF2B5EF4-FFF2-40B4-BE49-F238E27FC236}">
                <a16:creationId xmlns:a16="http://schemas.microsoft.com/office/drawing/2014/main" id="{2094B7A1-79F7-436A-E282-1292DB6AF270}"/>
              </a:ext>
            </a:extLst>
          </p:cNvPr>
          <p:cNvSpPr>
            <a:spLocks noGrp="1"/>
          </p:cNvSpPr>
          <p:nvPr>
            <p:ph type="sldNum" sz="quarter" idx="12"/>
          </p:nvPr>
        </p:nvSpPr>
        <p:spPr>
          <a:xfrm>
            <a:off x="10534612" y="6365473"/>
            <a:ext cx="1482226" cy="502054"/>
          </a:xfrm>
        </p:spPr>
        <p:txBody>
          <a:bodyPr/>
          <a:lstStyle/>
          <a:p>
            <a:pPr algn="r"/>
            <a:r>
              <a:rPr lang="en-GB"/>
              <a:t>MOODSPHERE                            </a:t>
            </a:r>
            <a:fld id="{00000000-1234-1234-1234-123412341234}" type="slidenum">
              <a:rPr lang="en-GB" dirty="0"/>
              <a:pPr algn="r"/>
              <a:t>53</a:t>
            </a:fld>
            <a:endParaRPr lang="en-GB"/>
          </a:p>
        </p:txBody>
      </p:sp>
      <p:pic>
        <p:nvPicPr>
          <p:cNvPr id="6" name="Picture 5">
            <a:extLst>
              <a:ext uri="{FF2B5EF4-FFF2-40B4-BE49-F238E27FC236}">
                <a16:creationId xmlns:a16="http://schemas.microsoft.com/office/drawing/2014/main" id="{C6694F46-620B-B019-2E87-7711BF731979}"/>
              </a:ext>
            </a:extLst>
          </p:cNvPr>
          <p:cNvPicPr>
            <a:picLocks noChangeAspect="1"/>
          </p:cNvPicPr>
          <p:nvPr/>
        </p:nvPicPr>
        <p:blipFill>
          <a:blip r:embed="rId2"/>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664949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Slide Number Placeholder 3">
            <a:extLst>
              <a:ext uri="{FF2B5EF4-FFF2-40B4-BE49-F238E27FC236}">
                <a16:creationId xmlns:a16="http://schemas.microsoft.com/office/drawing/2014/main" id="{02779D46-2ABE-33EA-CD0C-2EC565C1FF18}"/>
              </a:ext>
            </a:extLst>
          </p:cNvPr>
          <p:cNvSpPr>
            <a:spLocks noGrp="1" noChangeArrowheads="1"/>
          </p:cNvSpPr>
          <p:nvPr>
            <p:ph type="sldNum" sz="quarter" idx="10"/>
          </p:nvPr>
        </p:nvSpPr>
        <p:spPr>
          <a:noFill/>
        </p:spPr>
        <p:txBody>
          <a:bodyPr/>
          <a:lstStyle/>
          <a:p>
            <a:pPr>
              <a:spcBef>
                <a:spcPts val="600"/>
              </a:spcBef>
            </a:pPr>
            <a:fld id="{681E609B-D188-44D4-B59F-4721E3257CB9}" type="slidenum">
              <a:rPr lang="en-US" altLang="en-US"/>
              <a:pPr>
                <a:spcBef>
                  <a:spcPts val="600"/>
                </a:spcBef>
              </a:pPr>
              <a:t>54</a:t>
            </a:fld>
            <a:endParaRPr lang="en-US" altLang="en-US"/>
          </a:p>
        </p:txBody>
      </p:sp>
      <p:pic>
        <p:nvPicPr>
          <p:cNvPr id="2" name="Picture 1">
            <a:extLst>
              <a:ext uri="{FF2B5EF4-FFF2-40B4-BE49-F238E27FC236}">
                <a16:creationId xmlns:a16="http://schemas.microsoft.com/office/drawing/2014/main" id="{1895094F-88C2-B3A6-3F7E-D5AC31935248}"/>
              </a:ext>
            </a:extLst>
          </p:cNvPr>
          <p:cNvPicPr>
            <a:picLocks noChangeAspect="1"/>
          </p:cNvPicPr>
          <p:nvPr/>
        </p:nvPicPr>
        <p:blipFill>
          <a:blip r:embed="rId2"/>
          <a:stretch>
            <a:fillRect/>
          </a:stretch>
        </p:blipFill>
        <p:spPr>
          <a:xfrm>
            <a:off x="11582400" y="5778144"/>
            <a:ext cx="609600" cy="609600"/>
          </a:xfrm>
          <a:prstGeom prst="rect">
            <a:avLst/>
          </a:prstGeom>
        </p:spPr>
      </p:pic>
      <p:graphicFrame>
        <p:nvGraphicFramePr>
          <p:cNvPr id="4" name="Table 10">
            <a:extLst>
              <a:ext uri="{FF2B5EF4-FFF2-40B4-BE49-F238E27FC236}">
                <a16:creationId xmlns:a16="http://schemas.microsoft.com/office/drawing/2014/main" id="{61108CE5-CF0E-A3A8-D86A-01AC5983F8CE}"/>
              </a:ext>
            </a:extLst>
          </p:cNvPr>
          <p:cNvGraphicFramePr/>
          <p:nvPr>
            <p:extLst>
              <p:ext uri="{D42A27DB-BD31-4B8C-83A1-F6EECF244321}">
                <p14:modId xmlns:p14="http://schemas.microsoft.com/office/powerpoint/2010/main" val="3357328424"/>
              </p:ext>
            </p:extLst>
          </p:nvPr>
        </p:nvGraphicFramePr>
        <p:xfrm>
          <a:off x="987778" y="1469436"/>
          <a:ext cx="10715505" cy="446087"/>
        </p:xfrm>
        <a:graphic>
          <a:graphicData uri="http://schemas.openxmlformats.org/drawingml/2006/table">
            <a:tbl>
              <a:tblPr bandRow="1"/>
              <a:tblGrid>
                <a:gridCol w="826225">
                  <a:extLst>
                    <a:ext uri="{9D8B030D-6E8A-4147-A177-3AD203B41FA5}">
                      <a16:colId xmlns:a16="http://schemas.microsoft.com/office/drawing/2014/main" val="20000"/>
                    </a:ext>
                  </a:extLst>
                </a:gridCol>
                <a:gridCol w="889781">
                  <a:extLst>
                    <a:ext uri="{9D8B030D-6E8A-4147-A177-3AD203B41FA5}">
                      <a16:colId xmlns:a16="http://schemas.microsoft.com/office/drawing/2014/main" val="20001"/>
                    </a:ext>
                  </a:extLst>
                </a:gridCol>
                <a:gridCol w="7423317">
                  <a:extLst>
                    <a:ext uri="{9D8B030D-6E8A-4147-A177-3AD203B41FA5}">
                      <a16:colId xmlns:a16="http://schemas.microsoft.com/office/drawing/2014/main" val="20002"/>
                    </a:ext>
                  </a:extLst>
                </a:gridCol>
                <a:gridCol w="788091">
                  <a:extLst>
                    <a:ext uri="{9D8B030D-6E8A-4147-A177-3AD203B41FA5}">
                      <a16:colId xmlns:a16="http://schemas.microsoft.com/office/drawing/2014/main" val="20003"/>
                    </a:ext>
                  </a:extLst>
                </a:gridCol>
                <a:gridCol w="788091">
                  <a:extLst>
                    <a:ext uri="{9D8B030D-6E8A-4147-A177-3AD203B41FA5}">
                      <a16:colId xmlns:a16="http://schemas.microsoft.com/office/drawing/2014/main" val="20004"/>
                    </a:ext>
                  </a:extLst>
                </a:gridCol>
              </a:tblGrid>
              <a:tr h="446087">
                <a:tc>
                  <a:txBody>
                    <a:bodyPr/>
                    <a:lstStyle/>
                    <a:p>
                      <a:pPr lvl="0" algn="ctr">
                        <a:lnSpc>
                          <a:spcPct val="100000"/>
                        </a:lnSpc>
                        <a:spcBef>
                          <a:spcPts val="0"/>
                        </a:spcBef>
                        <a:spcAft>
                          <a:spcPts val="0"/>
                        </a:spcAft>
                        <a:buNone/>
                      </a:pPr>
                      <a:r>
                        <a:rPr lang="en-US" sz="1400" b="1" i="0" u="none" strike="noStrike" noProof="0">
                          <a:solidFill>
                            <a:srgbClr val="000000"/>
                          </a:solidFill>
                          <a:highlight>
                            <a:srgbClr val="4D93D9"/>
                          </a:highlight>
                          <a:latin typeface="Calibri"/>
                        </a:rPr>
                        <a:t>Story ID</a:t>
                      </a:r>
                      <a:endParaRPr lang="en-US" sz="1400" b="0" i="0" u="none" strike="noStrike" noProof="0">
                        <a:solidFill>
                          <a:srgbClr val="000000"/>
                        </a:solidFill>
                        <a:latin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Story Points</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User Story</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mj-lt"/>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lang="en-US" sz="1400" b="1">
                          <a:latin typeface="+mj-lt"/>
                          <a:ea typeface="+mj-ea"/>
                          <a:cs typeface="+mj-cs"/>
                          <a:sym typeface="Calibri"/>
                        </a:rPr>
                        <a:t>Sprint</a:t>
                      </a:r>
                      <a:r>
                        <a:rPr lang="en-US" sz="1400" b="1">
                          <a:latin typeface="+mj-lt"/>
                          <a:ea typeface="+mj-ea"/>
                          <a:cs typeface="+mj-cs"/>
                        </a:rPr>
                        <a:t> </a:t>
                      </a:r>
                      <a:endParaRPr lang="en-US" sz="1400" b="1">
                        <a:latin typeface="+mj-lt"/>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6" name="Table 22">
            <a:extLst>
              <a:ext uri="{FF2B5EF4-FFF2-40B4-BE49-F238E27FC236}">
                <a16:creationId xmlns:a16="http://schemas.microsoft.com/office/drawing/2014/main" id="{C1C84B3D-A493-8D5F-36A7-74C0129F9015}"/>
              </a:ext>
            </a:extLst>
          </p:cNvPr>
          <p:cNvGraphicFramePr>
            <a:graphicFrameLocks noGrp="1"/>
          </p:cNvGraphicFramePr>
          <p:nvPr>
            <p:extLst>
              <p:ext uri="{D42A27DB-BD31-4B8C-83A1-F6EECF244321}">
                <p14:modId xmlns:p14="http://schemas.microsoft.com/office/powerpoint/2010/main" val="2249725818"/>
              </p:ext>
            </p:extLst>
          </p:nvPr>
        </p:nvGraphicFramePr>
        <p:xfrm>
          <a:off x="995363" y="1914525"/>
          <a:ext cx="10723562" cy="902970"/>
        </p:xfrm>
        <a:graphic>
          <a:graphicData uri="http://schemas.openxmlformats.org/drawingml/2006/table">
            <a:tbl>
              <a:tblPr/>
              <a:tblGrid>
                <a:gridCol w="825500">
                  <a:extLst>
                    <a:ext uri="{9D8B030D-6E8A-4147-A177-3AD203B41FA5}">
                      <a16:colId xmlns:a16="http://schemas.microsoft.com/office/drawing/2014/main" val="344907962"/>
                    </a:ext>
                  </a:extLst>
                </a:gridCol>
                <a:gridCol w="890587">
                  <a:extLst>
                    <a:ext uri="{9D8B030D-6E8A-4147-A177-3AD203B41FA5}">
                      <a16:colId xmlns:a16="http://schemas.microsoft.com/office/drawing/2014/main" val="290870139"/>
                    </a:ext>
                  </a:extLst>
                </a:gridCol>
                <a:gridCol w="7429500">
                  <a:extLst>
                    <a:ext uri="{9D8B030D-6E8A-4147-A177-3AD203B41FA5}">
                      <a16:colId xmlns:a16="http://schemas.microsoft.com/office/drawing/2014/main" val="1773356655"/>
                    </a:ext>
                  </a:extLst>
                </a:gridCol>
                <a:gridCol w="788988">
                  <a:extLst>
                    <a:ext uri="{9D8B030D-6E8A-4147-A177-3AD203B41FA5}">
                      <a16:colId xmlns:a16="http://schemas.microsoft.com/office/drawing/2014/main" val="3195774381"/>
                    </a:ext>
                  </a:extLst>
                </a:gridCol>
                <a:gridCol w="788987">
                  <a:extLst>
                    <a:ext uri="{9D8B030D-6E8A-4147-A177-3AD203B41FA5}">
                      <a16:colId xmlns:a16="http://schemas.microsoft.com/office/drawing/2014/main" val="4098530384"/>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provide feedback on recommended songs or report any issues encountered while using the application.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61165538"/>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a feedback mechanism to submit comments or report problems </a:t>
                      </a:r>
                      <a:r>
                        <a:rPr lang="en-US" altLang="en-US" sz="1400" b="0" i="0" u="none" strike="noStrike" cap="none" normalizeH="0" baseline="0">
                          <a:ln>
                            <a:noFill/>
                          </a:ln>
                          <a:solidFill>
                            <a:srgbClr val="0D0D0D"/>
                          </a:solidFill>
                          <a:effectLst/>
                          <a:latin typeface="Calibri"/>
                          <a:cs typeface="Calibri"/>
                        </a:rPr>
                        <a:t>or problems</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70946"/>
                  </a:ext>
                </a:extLst>
              </a:tr>
            </a:tbl>
          </a:graphicData>
        </a:graphic>
      </p:graphicFrame>
      <p:graphicFrame>
        <p:nvGraphicFramePr>
          <p:cNvPr id="8" name="Table 24">
            <a:extLst>
              <a:ext uri="{FF2B5EF4-FFF2-40B4-BE49-F238E27FC236}">
                <a16:creationId xmlns:a16="http://schemas.microsoft.com/office/drawing/2014/main" id="{D4AFAC17-BF1E-D2B0-4CDA-D581EC93FB82}"/>
              </a:ext>
            </a:extLst>
          </p:cNvPr>
          <p:cNvGraphicFramePr>
            <a:graphicFrameLocks noGrp="1"/>
          </p:cNvGraphicFramePr>
          <p:nvPr>
            <p:extLst>
              <p:ext uri="{D42A27DB-BD31-4B8C-83A1-F6EECF244321}">
                <p14:modId xmlns:p14="http://schemas.microsoft.com/office/powerpoint/2010/main" val="1523681824"/>
              </p:ext>
            </p:extLst>
          </p:nvPr>
        </p:nvGraphicFramePr>
        <p:xfrm>
          <a:off x="995363" y="2800033"/>
          <a:ext cx="10710862" cy="923043"/>
        </p:xfrm>
        <a:graphic>
          <a:graphicData uri="http://schemas.openxmlformats.org/drawingml/2006/table">
            <a:tbl>
              <a:tblPr/>
              <a:tblGrid>
                <a:gridCol w="825500">
                  <a:extLst>
                    <a:ext uri="{9D8B030D-6E8A-4147-A177-3AD203B41FA5}">
                      <a16:colId xmlns:a16="http://schemas.microsoft.com/office/drawing/2014/main" val="3247564651"/>
                    </a:ext>
                  </a:extLst>
                </a:gridCol>
                <a:gridCol w="889000">
                  <a:extLst>
                    <a:ext uri="{9D8B030D-6E8A-4147-A177-3AD203B41FA5}">
                      <a16:colId xmlns:a16="http://schemas.microsoft.com/office/drawing/2014/main" val="353849521"/>
                    </a:ext>
                  </a:extLst>
                </a:gridCol>
                <a:gridCol w="7421562">
                  <a:extLst>
                    <a:ext uri="{9D8B030D-6E8A-4147-A177-3AD203B41FA5}">
                      <a16:colId xmlns:a16="http://schemas.microsoft.com/office/drawing/2014/main" val="1658684136"/>
                    </a:ext>
                  </a:extLst>
                </a:gridCol>
                <a:gridCol w="787400">
                  <a:extLst>
                    <a:ext uri="{9D8B030D-6E8A-4147-A177-3AD203B41FA5}">
                      <a16:colId xmlns:a16="http://schemas.microsoft.com/office/drawing/2014/main" val="2156669410"/>
                    </a:ext>
                  </a:extLst>
                </a:gridCol>
                <a:gridCol w="787400">
                  <a:extLst>
                    <a:ext uri="{9D8B030D-6E8A-4147-A177-3AD203B41FA5}">
                      <a16:colId xmlns:a16="http://schemas.microsoft.com/office/drawing/2014/main" val="3321642384"/>
                    </a:ext>
                  </a:extLst>
                </a:gridCol>
              </a:tblGrid>
              <a:tr h="451555">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MS_17</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to be able to clear my mood selection and start over if I'm not satisfied with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588883323"/>
                  </a:ext>
                </a:extLst>
              </a:tr>
              <a:tr h="471488">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should have the option to clear their mood selection and return to the initial state.</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Clearing the mood selection should reset the recommended songs.</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758617"/>
                  </a:ext>
                </a:extLst>
              </a:tr>
            </a:tbl>
          </a:graphicData>
        </a:graphic>
      </p:graphicFrame>
      <p:graphicFrame>
        <p:nvGraphicFramePr>
          <p:cNvPr id="10" name="Table 26">
            <a:extLst>
              <a:ext uri="{FF2B5EF4-FFF2-40B4-BE49-F238E27FC236}">
                <a16:creationId xmlns:a16="http://schemas.microsoft.com/office/drawing/2014/main" id="{956DD76E-2A80-A651-37B9-BCFB25C5319A}"/>
              </a:ext>
            </a:extLst>
          </p:cNvPr>
          <p:cNvGraphicFramePr>
            <a:graphicFrameLocks noGrp="1"/>
          </p:cNvGraphicFramePr>
          <p:nvPr>
            <p:extLst>
              <p:ext uri="{D42A27DB-BD31-4B8C-83A1-F6EECF244321}">
                <p14:modId xmlns:p14="http://schemas.microsoft.com/office/powerpoint/2010/main" val="1996047900"/>
              </p:ext>
            </p:extLst>
          </p:nvPr>
        </p:nvGraphicFramePr>
        <p:xfrm>
          <a:off x="995363" y="3701733"/>
          <a:ext cx="10706100" cy="952500"/>
        </p:xfrm>
        <a:graphic>
          <a:graphicData uri="http://schemas.openxmlformats.org/drawingml/2006/table">
            <a:tbl>
              <a:tblPr/>
              <a:tblGrid>
                <a:gridCol w="825500">
                  <a:extLst>
                    <a:ext uri="{9D8B030D-6E8A-4147-A177-3AD203B41FA5}">
                      <a16:colId xmlns:a16="http://schemas.microsoft.com/office/drawing/2014/main" val="1946601549"/>
                    </a:ext>
                  </a:extLst>
                </a:gridCol>
                <a:gridCol w="889000">
                  <a:extLst>
                    <a:ext uri="{9D8B030D-6E8A-4147-A177-3AD203B41FA5}">
                      <a16:colId xmlns:a16="http://schemas.microsoft.com/office/drawing/2014/main" val="591911182"/>
                    </a:ext>
                  </a:extLst>
                </a:gridCol>
                <a:gridCol w="7416800">
                  <a:extLst>
                    <a:ext uri="{9D8B030D-6E8A-4147-A177-3AD203B41FA5}">
                      <a16:colId xmlns:a16="http://schemas.microsoft.com/office/drawing/2014/main" val="2480698144"/>
                    </a:ext>
                  </a:extLst>
                </a:gridCol>
                <a:gridCol w="787400">
                  <a:extLst>
                    <a:ext uri="{9D8B030D-6E8A-4147-A177-3AD203B41FA5}">
                      <a16:colId xmlns:a16="http://schemas.microsoft.com/office/drawing/2014/main" val="3504506096"/>
                    </a:ext>
                  </a:extLst>
                </a:gridCol>
                <a:gridCol w="787400">
                  <a:extLst>
                    <a:ext uri="{9D8B030D-6E8A-4147-A177-3AD203B41FA5}">
                      <a16:colId xmlns:a16="http://schemas.microsoft.com/office/drawing/2014/main" val="2867925699"/>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MS_20</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tech savvy</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application to provide clear instructions and guidance on how to use its features effectively.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lnSpc>
                          <a:spcPct val="100000"/>
                        </a:lnSpc>
                        <a:spcBef>
                          <a:spcPts val="0"/>
                        </a:spcBef>
                        <a:spcAft>
                          <a:spcPts val="0"/>
                        </a:spcAft>
                        <a:buNone/>
                      </a:pPr>
                      <a:r>
                        <a:rPr lang="en-US" sz="1400" b="0" i="0" u="none" strike="noStrike" cap="none" normalizeH="0" baseline="0" noProof="0">
                          <a:ln>
                            <a:noFill/>
                          </a:ln>
                          <a:solidFill>
                            <a:srgbClr val="000000"/>
                          </a:solidFill>
                          <a:effectLst/>
                          <a:latin typeface="Calibri"/>
                        </a:rPr>
                        <a:t>Done</a:t>
                      </a:r>
                    </a:p>
                    <a:p>
                      <a:pPr marL="0" marR="0" lvl="0" indent="0" algn="ctr" defTabSz="91440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42192"/>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4001925139"/>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The application should include help documentation or tooltips to explain its functionality.</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9290223"/>
                  </a:ext>
                </a:extLst>
              </a:tr>
            </a:tbl>
          </a:graphicData>
        </a:graphic>
      </p:graphicFrame>
      <p:graphicFrame>
        <p:nvGraphicFramePr>
          <p:cNvPr id="20" name="Table 22">
            <a:extLst>
              <a:ext uri="{FF2B5EF4-FFF2-40B4-BE49-F238E27FC236}">
                <a16:creationId xmlns:a16="http://schemas.microsoft.com/office/drawing/2014/main" id="{97AB3E68-95F7-BC19-69BD-AB9866545394}"/>
              </a:ext>
            </a:extLst>
          </p:cNvPr>
          <p:cNvGraphicFramePr>
            <a:graphicFrameLocks noGrp="1"/>
          </p:cNvGraphicFramePr>
          <p:nvPr>
            <p:extLst>
              <p:ext uri="{D42A27DB-BD31-4B8C-83A1-F6EECF244321}">
                <p14:modId xmlns:p14="http://schemas.microsoft.com/office/powerpoint/2010/main" val="1926834161"/>
              </p:ext>
            </p:extLst>
          </p:nvPr>
        </p:nvGraphicFramePr>
        <p:xfrm>
          <a:off x="995363" y="4649912"/>
          <a:ext cx="10694621" cy="902970"/>
        </p:xfrm>
        <a:graphic>
          <a:graphicData uri="http://schemas.openxmlformats.org/drawingml/2006/table">
            <a:tbl>
              <a:tblPr/>
              <a:tblGrid>
                <a:gridCol w="823272">
                  <a:extLst>
                    <a:ext uri="{9D8B030D-6E8A-4147-A177-3AD203B41FA5}">
                      <a16:colId xmlns:a16="http://schemas.microsoft.com/office/drawing/2014/main" val="3151748386"/>
                    </a:ext>
                  </a:extLst>
                </a:gridCol>
                <a:gridCol w="888183">
                  <a:extLst>
                    <a:ext uri="{9D8B030D-6E8A-4147-A177-3AD203B41FA5}">
                      <a16:colId xmlns:a16="http://schemas.microsoft.com/office/drawing/2014/main" val="3713400327"/>
                    </a:ext>
                  </a:extLst>
                </a:gridCol>
                <a:gridCol w="7409451">
                  <a:extLst>
                    <a:ext uri="{9D8B030D-6E8A-4147-A177-3AD203B41FA5}">
                      <a16:colId xmlns:a16="http://schemas.microsoft.com/office/drawing/2014/main" val="3242509939"/>
                    </a:ext>
                  </a:extLst>
                </a:gridCol>
                <a:gridCol w="786858">
                  <a:extLst>
                    <a:ext uri="{9D8B030D-6E8A-4147-A177-3AD203B41FA5}">
                      <a16:colId xmlns:a16="http://schemas.microsoft.com/office/drawing/2014/main" val="1130392652"/>
                    </a:ext>
                  </a:extLst>
                </a:gridCol>
                <a:gridCol w="786857">
                  <a:extLst>
                    <a:ext uri="{9D8B030D-6E8A-4147-A177-3AD203B41FA5}">
                      <a16:colId xmlns:a16="http://schemas.microsoft.com/office/drawing/2014/main" val="1014854636"/>
                    </a:ext>
                  </a:extLst>
                </a:gridCol>
              </a:tblGrid>
              <a:tr h="2476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rPr>
                        <a:t>MS_25</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3</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As a </a:t>
                      </a:r>
                      <a:r>
                        <a:rPr lang="en-US" altLang="en-US" sz="1400" b="0" i="0" u="none" strike="noStrike" cap="none" normalizeH="0" baseline="0">
                          <a:ln>
                            <a:noFill/>
                          </a:ln>
                          <a:solidFill>
                            <a:srgbClr val="0D0D0D"/>
                          </a:solidFill>
                          <a:effectLst/>
                          <a:latin typeface="Calibri"/>
                          <a:cs typeface="Calibri"/>
                        </a:rPr>
                        <a:t>song explorer</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 I want the ability to delete uploaded pictures if needed.</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rPr>
                        <a:t>In Progress</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7030A0"/>
                          </a:solidFill>
                          <a:effectLst/>
                          <a:latin typeface="Calibri"/>
                          <a:cs typeface="Calibri"/>
                          <a:sym typeface="Calibri" panose="020F0502020204030204" pitchFamily="34" charset="0"/>
                        </a:rPr>
                        <a:t>Sprint - 4</a:t>
                      </a: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1430237877"/>
                  </a:ext>
                </a:extLst>
              </a:tr>
              <a:tr h="45720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Criteria, Users can delete uploaded pictures from their account.</a:t>
                      </a:r>
                      <a:r>
                        <a:rPr lang="en-US" altLang="en-US" sz="1400" b="0" i="0" u="none" strike="noStrike" cap="none" normalizeH="0" baseline="0">
                          <a:ln>
                            <a:noFill/>
                          </a:ln>
                          <a:solidFill>
                            <a:srgbClr val="0D0D0D"/>
                          </a:solidFill>
                          <a:effectLst/>
                          <a:latin typeface="Calibri"/>
                          <a:cs typeface="Calibri"/>
                        </a:rPr>
                        <a:t> </a:t>
                      </a:r>
                      <a:r>
                        <a:rPr kumimoji="0" lang="en-US" altLang="en-US" sz="1400" b="0" i="0" u="none" strike="noStrike" cap="none" normalizeH="0" baseline="0">
                          <a:ln>
                            <a:noFill/>
                          </a:ln>
                          <a:solidFill>
                            <a:srgbClr val="0D0D0D"/>
                          </a:solidFill>
                          <a:effectLst/>
                          <a:latin typeface="Calibri"/>
                          <a:cs typeface="Calibri"/>
                          <a:sym typeface="Calibri" panose="020F0502020204030204" pitchFamily="34" charset="0"/>
                        </a:rPr>
                        <a:t>Deletion should be confirmed with a confirmation prompt to prevent accidental deletion.</a:t>
                      </a:r>
                    </a:p>
                  </a:txBody>
                  <a:tcPr marL="9525" marR="9525" marT="9525" marB="9525"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rtl="0" eaLnBrk="1" fontAlgn="base" latinLnBrk="0" hangingPunct="1">
                        <a:lnSpc>
                          <a:spcPct val="100000"/>
                        </a:lnSpc>
                        <a:spcBef>
                          <a:spcPct val="0"/>
                        </a:spcBef>
                        <a:spcAft>
                          <a:spcPct val="0"/>
                        </a:spcAft>
                        <a:buClrTx/>
                        <a:buSzTx/>
                        <a:buFontTx/>
                        <a:buNone/>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9525"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8029671"/>
                  </a:ext>
                </a:extLst>
              </a:tr>
            </a:tbl>
          </a:graphicData>
        </a:graphic>
      </p:graphicFrame>
      <p:sp>
        <p:nvSpPr>
          <p:cNvPr id="22" name="TextBox 21">
            <a:extLst>
              <a:ext uri="{FF2B5EF4-FFF2-40B4-BE49-F238E27FC236}">
                <a16:creationId xmlns:a16="http://schemas.microsoft.com/office/drawing/2014/main" id="{22E5E071-B869-7D3F-5492-FD1650496668}"/>
              </a:ext>
            </a:extLst>
          </p:cNvPr>
          <p:cNvSpPr txBox="1"/>
          <p:nvPr/>
        </p:nvSpPr>
        <p:spPr>
          <a:xfrm>
            <a:off x="983848" y="59854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Story Points: 33</a:t>
            </a:r>
          </a:p>
        </p:txBody>
      </p:sp>
      <p:sp>
        <p:nvSpPr>
          <p:cNvPr id="3" name="TextBox 2">
            <a:extLst>
              <a:ext uri="{FF2B5EF4-FFF2-40B4-BE49-F238E27FC236}">
                <a16:creationId xmlns:a16="http://schemas.microsoft.com/office/drawing/2014/main" id="{187F5989-B4FC-1C1F-866E-D6CCACF94FDF}"/>
              </a:ext>
            </a:extLst>
          </p:cNvPr>
          <p:cNvSpPr txBox="1"/>
          <p:nvPr/>
        </p:nvSpPr>
        <p:spPr>
          <a:xfrm>
            <a:off x="985520" y="609600"/>
            <a:ext cx="41046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BACKLOG</a:t>
            </a:r>
            <a:r>
              <a:rPr lang="en-US" sz="5000">
                <a:latin typeface="Tw Cen MT Condensed"/>
              </a:rPr>
              <a:t>​</a:t>
            </a:r>
            <a:endParaRPr lang="en-US"/>
          </a:p>
        </p:txBody>
      </p:sp>
      <p:sp>
        <p:nvSpPr>
          <p:cNvPr id="7" name="Slide Number Placeholder 2">
            <a:extLst>
              <a:ext uri="{FF2B5EF4-FFF2-40B4-BE49-F238E27FC236}">
                <a16:creationId xmlns:a16="http://schemas.microsoft.com/office/drawing/2014/main" id="{2A5D4430-FE68-A92B-0120-187BC06884C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54</a:t>
            </a:fld>
            <a:endParaRPr lang="en-GB"/>
          </a:p>
        </p:txBody>
      </p:sp>
    </p:spTree>
    <p:extLst>
      <p:ext uri="{BB962C8B-B14F-4D97-AF65-F5344CB8AC3E}">
        <p14:creationId xmlns:p14="http://schemas.microsoft.com/office/powerpoint/2010/main" val="262041546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872409" y="1814088"/>
            <a:ext cx="4506259"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Testcases For</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 Backlog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4" name="Slide Number Placeholder 2">
            <a:extLst>
              <a:ext uri="{FF2B5EF4-FFF2-40B4-BE49-F238E27FC236}">
                <a16:creationId xmlns:a16="http://schemas.microsoft.com/office/drawing/2014/main" id="{12B10A46-456B-8D52-8848-AD1603A0439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55</a:t>
            </a:fld>
            <a:endParaRPr lang="en-GB"/>
          </a:p>
        </p:txBody>
      </p:sp>
      <p:pic>
        <p:nvPicPr>
          <p:cNvPr id="2" name="Picture 1">
            <a:extLst>
              <a:ext uri="{FF2B5EF4-FFF2-40B4-BE49-F238E27FC236}">
                <a16:creationId xmlns:a16="http://schemas.microsoft.com/office/drawing/2014/main" id="{61D52A3E-B6F1-2F7A-6673-BB3409485E9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85698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3E871C-62F9-9B60-2ED7-7D3E73A4225A}"/>
              </a:ext>
            </a:extLst>
          </p:cNvPr>
          <p:cNvGraphicFramePr>
            <a:graphicFrameLocks noGrp="1"/>
          </p:cNvGraphicFramePr>
          <p:nvPr>
            <p:extLst>
              <p:ext uri="{D42A27DB-BD31-4B8C-83A1-F6EECF244321}">
                <p14:modId xmlns:p14="http://schemas.microsoft.com/office/powerpoint/2010/main" val="328903204"/>
              </p:ext>
            </p:extLst>
          </p:nvPr>
        </p:nvGraphicFramePr>
        <p:xfrm>
          <a:off x="375920" y="477520"/>
          <a:ext cx="11492216" cy="6381906"/>
        </p:xfrm>
        <a:graphic>
          <a:graphicData uri="http://schemas.openxmlformats.org/drawingml/2006/table">
            <a:tbl>
              <a:tblPr/>
              <a:tblGrid>
                <a:gridCol w="842139">
                  <a:extLst>
                    <a:ext uri="{9D8B030D-6E8A-4147-A177-3AD203B41FA5}">
                      <a16:colId xmlns:a16="http://schemas.microsoft.com/office/drawing/2014/main" val="4293853995"/>
                    </a:ext>
                  </a:extLst>
                </a:gridCol>
                <a:gridCol w="487752">
                  <a:extLst>
                    <a:ext uri="{9D8B030D-6E8A-4147-A177-3AD203B41FA5}">
                      <a16:colId xmlns:a16="http://schemas.microsoft.com/office/drawing/2014/main" val="49169081"/>
                    </a:ext>
                  </a:extLst>
                </a:gridCol>
                <a:gridCol w="1733815">
                  <a:extLst>
                    <a:ext uri="{9D8B030D-6E8A-4147-A177-3AD203B41FA5}">
                      <a16:colId xmlns:a16="http://schemas.microsoft.com/office/drawing/2014/main" val="3750904509"/>
                    </a:ext>
                  </a:extLst>
                </a:gridCol>
                <a:gridCol w="1180643">
                  <a:extLst>
                    <a:ext uri="{9D8B030D-6E8A-4147-A177-3AD203B41FA5}">
                      <a16:colId xmlns:a16="http://schemas.microsoft.com/office/drawing/2014/main" val="4291696614"/>
                    </a:ext>
                  </a:extLst>
                </a:gridCol>
                <a:gridCol w="2270472">
                  <a:extLst>
                    <a:ext uri="{9D8B030D-6E8A-4147-A177-3AD203B41FA5}">
                      <a16:colId xmlns:a16="http://schemas.microsoft.com/office/drawing/2014/main" val="2784119324"/>
                    </a:ext>
                  </a:extLst>
                </a:gridCol>
                <a:gridCol w="1106339">
                  <a:extLst>
                    <a:ext uri="{9D8B030D-6E8A-4147-A177-3AD203B41FA5}">
                      <a16:colId xmlns:a16="http://schemas.microsoft.com/office/drawing/2014/main" val="1420387719"/>
                    </a:ext>
                  </a:extLst>
                </a:gridCol>
                <a:gridCol w="2006272">
                  <a:extLst>
                    <a:ext uri="{9D8B030D-6E8A-4147-A177-3AD203B41FA5}">
                      <a16:colId xmlns:a16="http://schemas.microsoft.com/office/drawing/2014/main" val="1596538318"/>
                    </a:ext>
                  </a:extLst>
                </a:gridCol>
                <a:gridCol w="1263206">
                  <a:extLst>
                    <a:ext uri="{9D8B030D-6E8A-4147-A177-3AD203B41FA5}">
                      <a16:colId xmlns:a16="http://schemas.microsoft.com/office/drawing/2014/main" val="2876381427"/>
                    </a:ext>
                  </a:extLst>
                </a:gridCol>
                <a:gridCol w="601578">
                  <a:extLst>
                    <a:ext uri="{9D8B030D-6E8A-4147-A177-3AD203B41FA5}">
                      <a16:colId xmlns:a16="http://schemas.microsoft.com/office/drawing/2014/main" val="1587631953"/>
                    </a:ext>
                  </a:extLst>
                </a:gridCol>
              </a:tblGrid>
              <a:tr h="336903">
                <a:tc>
                  <a:txBody>
                    <a:bodyPr/>
                    <a:lstStyle/>
                    <a:p>
                      <a:pPr algn="ctr" fontAlgn="ctr"/>
                      <a:r>
                        <a:rPr lang="en-US" sz="1200" b="1" i="0" u="none" strike="noStrike">
                          <a:solidFill>
                            <a:srgbClr val="0D0D0D"/>
                          </a:solidFill>
                          <a:effectLst/>
                          <a:highlight>
                            <a:srgbClr val="4D93D9"/>
                          </a:highlight>
                          <a:latin typeface="Calibri"/>
                        </a:rPr>
                        <a:t>Test ID</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Story ID</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Scenario</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Case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Steps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Data</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Expected Result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Actual Result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Pass/Fail</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857877343"/>
                  </a:ext>
                </a:extLst>
              </a:tr>
              <a:tr h="505354">
                <a:tc rowSpan="3">
                  <a:txBody>
                    <a:bodyPr/>
                    <a:lstStyle/>
                    <a:p>
                      <a:pPr algn="ctr" fontAlgn="ctr"/>
                      <a:r>
                        <a:rPr lang="en-US" sz="1200" b="1" i="0" u="none" strike="noStrike">
                          <a:solidFill>
                            <a:srgbClr val="000000"/>
                          </a:solidFill>
                          <a:effectLst/>
                          <a:highlight>
                            <a:srgbClr val="FFFFFF"/>
                          </a:highlight>
                          <a:latin typeface="Calibri"/>
                        </a:rPr>
                        <a:t>TC_MS21_01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MS_21</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display of loading indicators during mood analysis and song retrieval.</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Displaying Loading Indicators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1.Trigger the mood analysis or song retrieval process by uploading an image.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JPG/PNG File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application should visually indicate progress with loading indicators during data processing.</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see the Loading indicator until it fetches the songs.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1219188"/>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2.Observe the application interface for loading indicators or progress bars.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680544"/>
                  </a:ext>
                </a:extLst>
              </a:tr>
              <a:tr h="3369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3.Monitor the progress until the analysis or retrieval is complete.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10061112"/>
                  </a:ext>
                </a:extLst>
              </a:tr>
              <a:tr h="336903">
                <a:tc rowSpan="2">
                  <a:txBody>
                    <a:bodyPr/>
                    <a:lstStyle/>
                    <a:p>
                      <a:pPr algn="ctr" fontAlgn="ctr"/>
                      <a:r>
                        <a:rPr lang="en-US" sz="1200" b="1" i="0" u="none" strike="noStrike">
                          <a:solidFill>
                            <a:srgbClr val="000000"/>
                          </a:solidFill>
                          <a:effectLst/>
                          <a:highlight>
                            <a:srgbClr val="FFFFFF"/>
                          </a:highlight>
                          <a:latin typeface="Calibri"/>
                        </a:rPr>
                        <a:t>TC_MS8_01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MS_8</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functionality to search for specific songs or artists.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Searching for Songs and Artists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1.Access the search feature within the application.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Song titles, artist names.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return accurate search results based on the entered query if it is in the Database.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Should show the respective songs based on the search and the existence of the data.</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78120946"/>
                  </a:ext>
                </a:extLst>
              </a:tr>
              <a:tr h="67380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Enter a song title or artist name in the search bar, Submit the search query to check results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54121124"/>
                  </a:ext>
                </a:extLst>
              </a:tr>
              <a:tr h="336903">
                <a:tc rowSpan="3">
                  <a:txBody>
                    <a:bodyPr/>
                    <a:lstStyle/>
                    <a:p>
                      <a:pPr algn="ctr" fontAlgn="ctr"/>
                      <a:r>
                        <a:rPr lang="en-US" sz="1200" b="1" i="0" u="none" strike="noStrike">
                          <a:solidFill>
                            <a:srgbClr val="000000"/>
                          </a:solidFill>
                          <a:effectLst/>
                          <a:highlight>
                            <a:srgbClr val="FFFFFF"/>
                          </a:highlight>
                          <a:latin typeface="Calibri"/>
                        </a:rPr>
                        <a:t>TC_MS5_01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MS_5</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the ability to save liked songs to a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Saving Liked Songs in the recommendation.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1.Select a song from the recommended 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Liked songs, playlist creation.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selected song should be saved and accessible within the designated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see the Song in the respective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532279313"/>
                  </a:ext>
                </a:extLst>
              </a:tr>
              <a:tr h="33690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2.Locate the option(+) to add the liked song to a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7331923"/>
                  </a:ext>
                </a:extLst>
              </a:tr>
              <a:tr h="67380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3.Choose a playlist to add the song or create one and confirm that the song has been successfully saved to the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59576310"/>
                  </a:ext>
                </a:extLst>
              </a:tr>
              <a:tr h="505354">
                <a:tc rowSpan="2">
                  <a:txBody>
                    <a:bodyPr/>
                    <a:lstStyle/>
                    <a:p>
                      <a:pPr algn="ctr" fontAlgn="ctr"/>
                      <a:r>
                        <a:rPr lang="en-US" sz="1200" b="1" i="0" u="none" strike="noStrike">
                          <a:solidFill>
                            <a:srgbClr val="000000"/>
                          </a:solidFill>
                          <a:effectLst/>
                          <a:highlight>
                            <a:srgbClr val="FFFFFF"/>
                          </a:highlight>
                          <a:latin typeface="Calibri"/>
                        </a:rPr>
                        <a:t>TC_MS10_01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MS_10</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creation and customization of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Creating Custom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playlist  section and Check for the delete option on the existing playlist.</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Playlist names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allow the user to create and delete multiple playlists based on different moods or occasions.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Can be able to delete and create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02642319"/>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2.Select a song from the recommended list and create multiple playlists.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7736800"/>
                  </a:ext>
                </a:extLst>
              </a:tr>
              <a:tr h="336903">
                <a:tc rowSpan="2">
                  <a:txBody>
                    <a:bodyPr/>
                    <a:lstStyle/>
                    <a:p>
                      <a:pPr algn="ctr" fontAlgn="ctr"/>
                      <a:r>
                        <a:rPr lang="en-US" sz="1200" b="1" i="0" u="none" strike="noStrike">
                          <a:solidFill>
                            <a:srgbClr val="000000"/>
                          </a:solidFill>
                          <a:effectLst/>
                          <a:highlight>
                            <a:srgbClr val="FFFFFF"/>
                          </a:highlight>
                          <a:latin typeface="Calibri"/>
                        </a:rPr>
                        <a:t>TC_MS15_01</a:t>
                      </a:r>
                    </a:p>
                  </a:txBody>
                  <a:tcPr marL="3235" marR="3235" marT="323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MS_15</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the ability to provide feedback or report issues on application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Providing  Feedback or reporting an issue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1.Locate the report option on the home page.</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Song recommendation feedback, issue reporting.</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accept users input and send an email to the development mail address.</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Take the submitted and send an email to the applications email ID.</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5" marR="3235" marT="323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72503569"/>
                  </a:ext>
                </a:extLst>
              </a:tr>
              <a:tr h="5053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2.Click on the Report and write your issue and click on the submit button.</a:t>
                      </a:r>
                    </a:p>
                  </a:txBody>
                  <a:tcPr marL="3235" marR="3235" marT="3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54933965"/>
                  </a:ext>
                </a:extLst>
              </a:tr>
            </a:tbl>
          </a:graphicData>
        </a:graphic>
      </p:graphicFrame>
      <p:sp>
        <p:nvSpPr>
          <p:cNvPr id="2" name="TextBox 1">
            <a:extLst>
              <a:ext uri="{FF2B5EF4-FFF2-40B4-BE49-F238E27FC236}">
                <a16:creationId xmlns:a16="http://schemas.microsoft.com/office/drawing/2014/main" id="{53D90EEC-ACF7-2314-904C-DCDA9E477438}"/>
              </a:ext>
            </a:extLst>
          </p:cNvPr>
          <p:cNvSpPr txBox="1"/>
          <p:nvPr/>
        </p:nvSpPr>
        <p:spPr>
          <a:xfrm>
            <a:off x="375920" y="-132080"/>
            <a:ext cx="442976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cap="all">
                <a:solidFill>
                  <a:srgbClr val="0D0D0D"/>
                </a:solidFill>
                <a:latin typeface="Tw Cen MT Condensed"/>
              </a:rPr>
              <a:t>SPRINT 4 Test Cases</a:t>
            </a:r>
            <a:endParaRPr lang="en-US" sz="4400">
              <a:latin typeface="Tw Cen MT Condensed"/>
            </a:endParaRPr>
          </a:p>
        </p:txBody>
      </p:sp>
      <p:pic>
        <p:nvPicPr>
          <p:cNvPr id="3" name="Picture 2">
            <a:extLst>
              <a:ext uri="{FF2B5EF4-FFF2-40B4-BE49-F238E27FC236}">
                <a16:creationId xmlns:a16="http://schemas.microsoft.com/office/drawing/2014/main" id="{EFF1C794-4F05-1408-4756-F1B20E4AC05F}"/>
              </a:ext>
            </a:extLst>
          </p:cNvPr>
          <p:cNvPicPr>
            <a:picLocks noChangeAspect="1"/>
          </p:cNvPicPr>
          <p:nvPr/>
        </p:nvPicPr>
        <p:blipFill>
          <a:blip r:embed="rId2"/>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50121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210A126-08FD-D08C-C7CA-11F1C5E3260F}"/>
              </a:ext>
            </a:extLst>
          </p:cNvPr>
          <p:cNvGraphicFramePr>
            <a:graphicFrameLocks noGrp="1"/>
          </p:cNvGraphicFramePr>
          <p:nvPr>
            <p:extLst>
              <p:ext uri="{D42A27DB-BD31-4B8C-83A1-F6EECF244321}">
                <p14:modId xmlns:p14="http://schemas.microsoft.com/office/powerpoint/2010/main" val="468529314"/>
              </p:ext>
            </p:extLst>
          </p:nvPr>
        </p:nvGraphicFramePr>
        <p:xfrm>
          <a:off x="203200" y="538480"/>
          <a:ext cx="11799420" cy="6320974"/>
        </p:xfrm>
        <a:graphic>
          <a:graphicData uri="http://schemas.openxmlformats.org/drawingml/2006/table">
            <a:tbl>
              <a:tblPr/>
              <a:tblGrid>
                <a:gridCol w="837685">
                  <a:extLst>
                    <a:ext uri="{9D8B030D-6E8A-4147-A177-3AD203B41FA5}">
                      <a16:colId xmlns:a16="http://schemas.microsoft.com/office/drawing/2014/main" val="3544711081"/>
                    </a:ext>
                  </a:extLst>
                </a:gridCol>
                <a:gridCol w="630337">
                  <a:extLst>
                    <a:ext uri="{9D8B030D-6E8A-4147-A177-3AD203B41FA5}">
                      <a16:colId xmlns:a16="http://schemas.microsoft.com/office/drawing/2014/main" val="2337898826"/>
                    </a:ext>
                  </a:extLst>
                </a:gridCol>
                <a:gridCol w="1783193">
                  <a:extLst>
                    <a:ext uri="{9D8B030D-6E8A-4147-A177-3AD203B41FA5}">
                      <a16:colId xmlns:a16="http://schemas.microsoft.com/office/drawing/2014/main" val="3748027177"/>
                    </a:ext>
                  </a:extLst>
                </a:gridCol>
                <a:gridCol w="1468024">
                  <a:extLst>
                    <a:ext uri="{9D8B030D-6E8A-4147-A177-3AD203B41FA5}">
                      <a16:colId xmlns:a16="http://schemas.microsoft.com/office/drawing/2014/main" val="89670801"/>
                    </a:ext>
                  </a:extLst>
                </a:gridCol>
                <a:gridCol w="1971374">
                  <a:extLst>
                    <a:ext uri="{9D8B030D-6E8A-4147-A177-3AD203B41FA5}">
                      <a16:colId xmlns:a16="http://schemas.microsoft.com/office/drawing/2014/main" val="505270531"/>
                    </a:ext>
                  </a:extLst>
                </a:gridCol>
                <a:gridCol w="1011306">
                  <a:extLst>
                    <a:ext uri="{9D8B030D-6E8A-4147-A177-3AD203B41FA5}">
                      <a16:colId xmlns:a16="http://schemas.microsoft.com/office/drawing/2014/main" val="3173992504"/>
                    </a:ext>
                  </a:extLst>
                </a:gridCol>
                <a:gridCol w="2268296">
                  <a:extLst>
                    <a:ext uri="{9D8B030D-6E8A-4147-A177-3AD203B41FA5}">
                      <a16:colId xmlns:a16="http://schemas.microsoft.com/office/drawing/2014/main" val="783741962"/>
                    </a:ext>
                  </a:extLst>
                </a:gridCol>
                <a:gridCol w="1234872">
                  <a:extLst>
                    <a:ext uri="{9D8B030D-6E8A-4147-A177-3AD203B41FA5}">
                      <a16:colId xmlns:a16="http://schemas.microsoft.com/office/drawing/2014/main" val="2330474263"/>
                    </a:ext>
                  </a:extLst>
                </a:gridCol>
                <a:gridCol w="594333">
                  <a:extLst>
                    <a:ext uri="{9D8B030D-6E8A-4147-A177-3AD203B41FA5}">
                      <a16:colId xmlns:a16="http://schemas.microsoft.com/office/drawing/2014/main" val="1882826656"/>
                    </a:ext>
                  </a:extLst>
                </a:gridCol>
              </a:tblGrid>
              <a:tr h="243840">
                <a:tc>
                  <a:txBody>
                    <a:bodyPr/>
                    <a:lstStyle/>
                    <a:p>
                      <a:pPr algn="ctr" fontAlgn="ctr"/>
                      <a:r>
                        <a:rPr lang="en-US" sz="1200" b="1" i="0" u="none" strike="noStrike">
                          <a:solidFill>
                            <a:srgbClr val="0D0D0D"/>
                          </a:solidFill>
                          <a:effectLst/>
                          <a:highlight>
                            <a:srgbClr val="4D93D9"/>
                          </a:highlight>
                          <a:latin typeface="Calibri"/>
                        </a:rPr>
                        <a:t>Test ID</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Story ID</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Scenario</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Case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Steps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Test Data</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Expected Result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Actual Result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200" b="1" i="0" u="none" strike="noStrike">
                          <a:solidFill>
                            <a:srgbClr val="0D0D0D"/>
                          </a:solidFill>
                          <a:effectLst/>
                          <a:highlight>
                            <a:srgbClr val="4D93D9"/>
                          </a:highlight>
                          <a:latin typeface="Calibri"/>
                        </a:rPr>
                        <a:t>Pass/Fail</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2003010990"/>
                  </a:ext>
                </a:extLst>
              </a:tr>
              <a:tr h="343009">
                <a:tc rowSpan="3">
                  <a:txBody>
                    <a:bodyPr/>
                    <a:lstStyle/>
                    <a:p>
                      <a:pPr algn="ctr" fontAlgn="ctr"/>
                      <a:r>
                        <a:rPr lang="en-US" sz="1200" b="1" i="0" u="none" strike="noStrike">
                          <a:solidFill>
                            <a:srgbClr val="000000"/>
                          </a:solidFill>
                          <a:effectLst/>
                          <a:highlight>
                            <a:srgbClr val="FFFFFF"/>
                          </a:highlight>
                          <a:latin typeface="Calibri"/>
                        </a:rPr>
                        <a:t>TC_MS23_01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MS_23</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recommendations based on user's current mood without logging in.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Recommendations for Anonymous Users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 Open the application without logging into any user account.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Navigating without entering logging information to upload the picture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application should successfully recommend songs based on the selected mood, even for anonymous users.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Uploaded Image is successfully passed to the CNN model and getting the recommendation.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05872901"/>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Locate the mood Status feature on the homepage.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54993755"/>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 Click on the upload button to upload your image and check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71727418"/>
                  </a:ext>
                </a:extLst>
              </a:tr>
              <a:tr h="343009">
                <a:tc rowSpan="3">
                  <a:txBody>
                    <a:bodyPr/>
                    <a:lstStyle/>
                    <a:p>
                      <a:pPr algn="ctr" fontAlgn="ctr"/>
                      <a:r>
                        <a:rPr lang="en-US" sz="1200" b="1" i="0" u="none" strike="noStrike">
                          <a:solidFill>
                            <a:srgbClr val="000000"/>
                          </a:solidFill>
                          <a:effectLst/>
                          <a:highlight>
                            <a:srgbClr val="FFFFFF"/>
                          </a:highlight>
                          <a:latin typeface="Calibri"/>
                        </a:rPr>
                        <a:t>TC_MS17_01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MS_17</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the ability to clear mood selection(Remove Button) and start over.</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Clearing Mood Selection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mood Status feature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Navigate to the Mood Status Feature to find the Remove button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selected mood should be cleared, allowing the user to choose a new mood for song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Recommendations are successfully cleared.</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47181644"/>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Upload your image and get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08983199"/>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 Click on the Remove button to clear the Recommendations to start over.</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42028458"/>
                  </a:ext>
                </a:extLst>
              </a:tr>
              <a:tr h="343009">
                <a:tc rowSpan="3">
                  <a:txBody>
                    <a:bodyPr/>
                    <a:lstStyle/>
                    <a:p>
                      <a:pPr algn="ctr" fontAlgn="ctr"/>
                      <a:r>
                        <a:rPr lang="en-US" sz="1200" b="1" i="0" u="none" strike="noStrike">
                          <a:solidFill>
                            <a:srgbClr val="000000"/>
                          </a:solidFill>
                          <a:effectLst/>
                          <a:highlight>
                            <a:srgbClr val="FFFFFF"/>
                          </a:highlight>
                          <a:latin typeface="Calibri"/>
                        </a:rPr>
                        <a:t>TC_MS24_01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ctr" fontAlgn="ctr"/>
                      <a:r>
                        <a:rPr lang="en-US" sz="1200" b="1" i="0" u="none" strike="noStrike">
                          <a:solidFill>
                            <a:srgbClr val="000000"/>
                          </a:solidFill>
                          <a:effectLst/>
                          <a:highlight>
                            <a:srgbClr val="FFFFFF"/>
                          </a:highlight>
                          <a:latin typeface="Calibri"/>
                        </a:rPr>
                        <a:t>MS_24</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3">
                  <a:txBody>
                    <a:bodyPr/>
                    <a:lstStyle/>
                    <a:p>
                      <a:pPr algn="l" fontAlgn="ctr"/>
                      <a:r>
                        <a:rPr lang="en-US" sz="1200" b="0" i="0" u="none" strike="noStrike">
                          <a:solidFill>
                            <a:srgbClr val="0D0D0D"/>
                          </a:solidFill>
                          <a:effectLst/>
                          <a:latin typeface="Calibri"/>
                        </a:rPr>
                        <a:t>Verify uploaded pictures are stored for future reference.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Storing Uploaded Pictures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1.Navigate to the mood Status feature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JPG/PNG File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D0D0D"/>
                          </a:solidFill>
                          <a:effectLst/>
                          <a:latin typeface="Calibri"/>
                        </a:rPr>
                        <a:t>The uploaded pictures should be Stored in DB and accessible after logging out and logging back into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l" fontAlgn="ctr"/>
                      <a:r>
                        <a:rPr lang="en-US" sz="1200" b="0" i="0" u="none" strike="noStrike">
                          <a:solidFill>
                            <a:srgbClr val="000000"/>
                          </a:solidFill>
                          <a:effectLst/>
                          <a:latin typeface="Calibri"/>
                        </a:rPr>
                        <a:t>Can Access the image from DB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3">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743291"/>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 Upload your image and get the recommendations.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97090875"/>
                  </a:ext>
                </a:extLst>
              </a:tr>
              <a:tr h="34300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3.Check for the  pop-up Image uploaded to </a:t>
                      </a:r>
                      <a:r>
                        <a:rPr lang="en-US" sz="1200" b="0" i="0" u="none" strike="noStrike" err="1">
                          <a:solidFill>
                            <a:srgbClr val="0D0D0D"/>
                          </a:solidFill>
                          <a:effectLst/>
                          <a:latin typeface="Calibri"/>
                        </a:rPr>
                        <a:t>FireStore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6614581"/>
                  </a:ext>
                </a:extLst>
              </a:tr>
              <a:tr h="676992">
                <a:tc>
                  <a:txBody>
                    <a:bodyPr/>
                    <a:lstStyle/>
                    <a:p>
                      <a:pPr algn="ctr" fontAlgn="ctr"/>
                      <a:r>
                        <a:rPr lang="en-US" sz="1200" b="1" i="0" u="none" strike="noStrike">
                          <a:solidFill>
                            <a:srgbClr val="000000"/>
                          </a:solidFill>
                          <a:effectLst/>
                          <a:highlight>
                            <a:srgbClr val="FFFFFF"/>
                          </a:highlight>
                          <a:latin typeface="Calibri"/>
                        </a:rPr>
                        <a:t>TC_MS12_01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highlight>
                            <a:srgbClr val="FFFFFF"/>
                          </a:highlight>
                          <a:latin typeface="Calibri"/>
                        </a:rPr>
                        <a:t>MS_12</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Calibri"/>
                        </a:rPr>
                        <a:t>Verify sorting of recommended songs based on popularity.</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Sorted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Check if the Recommended Songs are Displayed in Ascending order with our </a:t>
                      </a:r>
                      <a:r>
                        <a:rPr lang="en-US" sz="1200" b="0" i="0" u="none" strike="noStrike" err="1">
                          <a:solidFill>
                            <a:srgbClr val="0D0D0D"/>
                          </a:solidFill>
                          <a:effectLst/>
                          <a:latin typeface="Calibri"/>
                        </a:rPr>
                        <a:t>DataSet</a:t>
                      </a:r>
                      <a:r>
                        <a:rPr lang="en-US" sz="1200" b="0" i="0" u="none" strike="noStrike">
                          <a:solidFill>
                            <a:srgbClr val="0D0D0D"/>
                          </a:solidFill>
                          <a:effectLst/>
                          <a:latin typeface="Calibri"/>
                        </a:rPr>
                        <a: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List of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Songs being displayed in ascending order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Navigation buttons are working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5524583"/>
                  </a:ext>
                </a:extLst>
              </a:tr>
              <a:tr h="343009">
                <a:tc rowSpan="2">
                  <a:txBody>
                    <a:bodyPr/>
                    <a:lstStyle/>
                    <a:p>
                      <a:pPr algn="ctr" fontAlgn="ctr"/>
                      <a:r>
                        <a:rPr lang="en-US" sz="1200" b="1" i="0" u="none" strike="noStrike">
                          <a:solidFill>
                            <a:srgbClr val="000000"/>
                          </a:solidFill>
                          <a:effectLst/>
                          <a:highlight>
                            <a:srgbClr val="FFFFFF"/>
                          </a:highlight>
                          <a:latin typeface="Calibri"/>
                        </a:rPr>
                        <a:t>TC_MS11_01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en-US" sz="1200" b="1" i="0" u="none" strike="noStrike">
                          <a:solidFill>
                            <a:srgbClr val="000000"/>
                          </a:solidFill>
                          <a:effectLst/>
                          <a:highlight>
                            <a:srgbClr val="FFFFFF"/>
                          </a:highlight>
                          <a:latin typeface="Calibri"/>
                        </a:rPr>
                        <a:t>MS_11</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l" fontAlgn="ctr"/>
                      <a:r>
                        <a:rPr lang="en-US" sz="1200" b="0" i="0" u="none" strike="noStrike">
                          <a:solidFill>
                            <a:srgbClr val="0D0D0D"/>
                          </a:solidFill>
                          <a:effectLst/>
                          <a:latin typeface="Calibri"/>
                        </a:rPr>
                        <a:t>Verify access to additional information about 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Accessing Song Information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1.Choose a recommended song from the list.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Recommended songs.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D0D0D"/>
                          </a:solidFill>
                          <a:effectLst/>
                          <a:latin typeface="Calibri"/>
                        </a:rPr>
                        <a:t>The application should provide more information about the selected song upon clicking the option(</a:t>
                      </a:r>
                      <a:r>
                        <a:rPr lang="en-US" sz="1200" b="0" i="0" u="none" strike="noStrike" err="1">
                          <a:solidFill>
                            <a:srgbClr val="0D0D0D"/>
                          </a:solidFill>
                          <a:effectLst/>
                          <a:latin typeface="Calibri"/>
                        </a:rPr>
                        <a:t>i</a:t>
                      </a:r>
                      <a:r>
                        <a:rPr lang="en-US" sz="1200" b="0" i="0" u="none" strike="noStrike">
                          <a:solidFill>
                            <a:srgbClr val="0D0D0D"/>
                          </a:solidFill>
                          <a:effectLst/>
                          <a:latin typeface="Calibri"/>
                        </a:rPr>
                        <a:t>).</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l" fontAlgn="ctr"/>
                      <a:r>
                        <a:rPr lang="en-US" sz="1200" b="0" i="0" u="none" strike="noStrike">
                          <a:solidFill>
                            <a:srgbClr val="000000"/>
                          </a:solidFill>
                          <a:effectLst/>
                          <a:latin typeface="Calibri"/>
                        </a:rPr>
                        <a:t>Can clearly be able to see addition information from initial results.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ctr"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72524113"/>
                  </a:ext>
                </a:extLst>
              </a:tr>
              <a:tr h="5054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D0D0D"/>
                          </a:solidFill>
                          <a:effectLst/>
                          <a:latin typeface="Calibri"/>
                        </a:rPr>
                        <a:t>2.Look for option(</a:t>
                      </a:r>
                      <a:r>
                        <a:rPr lang="en-US" sz="1200" b="0" i="0" u="none" strike="noStrike" err="1">
                          <a:solidFill>
                            <a:srgbClr val="0D0D0D"/>
                          </a:solidFill>
                          <a:effectLst/>
                          <a:latin typeface="Calibri"/>
                        </a:rPr>
                        <a:t>i</a:t>
                      </a:r>
                      <a:r>
                        <a:rPr lang="en-US" sz="1200" b="0" i="0" u="none" strike="noStrike">
                          <a:solidFill>
                            <a:srgbClr val="0D0D0D"/>
                          </a:solidFill>
                          <a:effectLst/>
                          <a:latin typeface="Calibri"/>
                        </a:rPr>
                        <a:t>) to access additional information (e.g., artist details, album info).</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31994531"/>
                  </a:ext>
                </a:extLst>
              </a:tr>
              <a:tr h="505487">
                <a:tc>
                  <a:txBody>
                    <a:bodyPr/>
                    <a:lstStyle/>
                    <a:p>
                      <a:pPr algn="ctr" fontAlgn="ctr"/>
                      <a:r>
                        <a:rPr lang="en-US" sz="1200" b="1" i="0" u="none" strike="noStrike">
                          <a:solidFill>
                            <a:srgbClr val="000000"/>
                          </a:solidFill>
                          <a:effectLst/>
                          <a:highlight>
                            <a:srgbClr val="FFFFFF"/>
                          </a:highlight>
                          <a:latin typeface="Calibri"/>
                        </a:rPr>
                        <a:t>TC_MS20_01</a:t>
                      </a:r>
                    </a:p>
                  </a:txBody>
                  <a:tcPr marL="3238" marR="3238" marT="32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200" b="1" i="0" u="none" strike="noStrike">
                          <a:solidFill>
                            <a:srgbClr val="000000"/>
                          </a:solidFill>
                          <a:effectLst/>
                          <a:highlight>
                            <a:srgbClr val="FFFFFF"/>
                          </a:highlight>
                          <a:latin typeface="Calibri"/>
                        </a:rPr>
                        <a:t>MS_20</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0D0D0D"/>
                          </a:solidFill>
                          <a:effectLst/>
                          <a:latin typeface="Calibri"/>
                        </a:rPr>
                        <a:t>Verify clarity of instructions and guidance within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Checking Instructions</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Navigate to home and click on the option User Guide.</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User interaction with the application.</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D0D0D"/>
                          </a:solidFill>
                          <a:effectLst/>
                          <a:latin typeface="Calibri"/>
                        </a:rPr>
                        <a:t>The application should offer User instructions and guide on using its features effectively.</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Can clearly be able to navigate and see the results </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200" b="0" i="0" u="none" strike="noStrike">
                          <a:solidFill>
                            <a:srgbClr val="000000"/>
                          </a:solidFill>
                          <a:effectLst/>
                          <a:latin typeface="Calibri"/>
                        </a:rPr>
                        <a:t>pass</a:t>
                      </a:r>
                    </a:p>
                  </a:txBody>
                  <a:tcPr marL="3238" marR="3238" marT="32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01409425"/>
                  </a:ext>
                </a:extLst>
              </a:tr>
            </a:tbl>
          </a:graphicData>
        </a:graphic>
      </p:graphicFrame>
      <p:sp>
        <p:nvSpPr>
          <p:cNvPr id="2" name="TextBox 1">
            <a:extLst>
              <a:ext uri="{FF2B5EF4-FFF2-40B4-BE49-F238E27FC236}">
                <a16:creationId xmlns:a16="http://schemas.microsoft.com/office/drawing/2014/main" id="{3503B287-7C91-A16B-C7D1-1EE539E96D41}"/>
              </a:ext>
            </a:extLst>
          </p:cNvPr>
          <p:cNvSpPr txBox="1"/>
          <p:nvPr/>
        </p:nvSpPr>
        <p:spPr>
          <a:xfrm>
            <a:off x="203200" y="-91440"/>
            <a:ext cx="41046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cap="all">
                <a:solidFill>
                  <a:srgbClr val="0D0D0D"/>
                </a:solidFill>
                <a:latin typeface="Tw Cen MT Condensed"/>
              </a:rPr>
              <a:t>SPRINT 4 TEST CASES</a:t>
            </a:r>
            <a:r>
              <a:rPr lang="en-US" sz="4400">
                <a:latin typeface="Tw Cen MT Condensed"/>
              </a:rPr>
              <a:t>​</a:t>
            </a:r>
            <a:endParaRPr lang="en-US"/>
          </a:p>
        </p:txBody>
      </p:sp>
      <p:pic>
        <p:nvPicPr>
          <p:cNvPr id="4" name="Picture 3">
            <a:extLst>
              <a:ext uri="{FF2B5EF4-FFF2-40B4-BE49-F238E27FC236}">
                <a16:creationId xmlns:a16="http://schemas.microsoft.com/office/drawing/2014/main" id="{95D3B81F-D8FF-B475-7746-C9AEE69457B1}"/>
              </a:ext>
            </a:extLst>
          </p:cNvPr>
          <p:cNvPicPr>
            <a:picLocks noChangeAspect="1"/>
          </p:cNvPicPr>
          <p:nvPr/>
        </p:nvPicPr>
        <p:blipFill>
          <a:blip r:embed="rId2"/>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8028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itle 8">
            <a:extLst>
              <a:ext uri="{FF2B5EF4-FFF2-40B4-BE49-F238E27FC236}">
                <a16:creationId xmlns:a16="http://schemas.microsoft.com/office/drawing/2014/main" id="{5DCC6D85-E0C9-1ECF-DE92-50A12EC41828}"/>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a:sym typeface="Tw Cen MT Condensed"/>
              </a:rPr>
              <a:t>Completed stories in </a:t>
            </a:r>
            <a:r>
              <a:rPr lang="en-US">
                <a:sym typeface="Tw Cen MT Condensed"/>
              </a:rPr>
              <a:t>sprint-4</a:t>
            </a:r>
            <a:endParaRPr>
              <a:sym typeface="Tw Cen MT Condensed"/>
            </a:endParaRPr>
          </a:p>
        </p:txBody>
      </p:sp>
      <p:grpSp>
        <p:nvGrpSpPr>
          <p:cNvPr id="70660" name="Picture Placeholder 13">
            <a:extLst>
              <a:ext uri="{FF2B5EF4-FFF2-40B4-BE49-F238E27FC236}">
                <a16:creationId xmlns:a16="http://schemas.microsoft.com/office/drawing/2014/main" id="{C9A1C8D9-3CAE-15C5-1DDA-38CD84DF0F53}"/>
              </a:ext>
            </a:extLst>
          </p:cNvPr>
          <p:cNvGrpSpPr>
            <a:grpSpLocks/>
          </p:cNvGrpSpPr>
          <p:nvPr/>
        </p:nvGrpSpPr>
        <p:grpSpPr bwMode="auto">
          <a:xfrm>
            <a:off x="6931025" y="627063"/>
            <a:ext cx="4195763" cy="2674937"/>
            <a:chOff x="0" y="0"/>
            <a:chExt cx="4195762" cy="2674936"/>
          </a:xfrm>
        </p:grpSpPr>
        <p:sp>
          <p:nvSpPr>
            <p:cNvPr id="805" name="Rectangle">
              <a:extLst>
                <a:ext uri="{FF2B5EF4-FFF2-40B4-BE49-F238E27FC236}">
                  <a16:creationId xmlns:a16="http://schemas.microsoft.com/office/drawing/2014/main" id="{A1C201F7-0C1E-4970-2A0D-6AAE36CBA86C}"/>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7" name="image18.jpeg" descr="image18.jpeg">
              <a:extLst>
                <a:ext uri="{FF2B5EF4-FFF2-40B4-BE49-F238E27FC236}">
                  <a16:creationId xmlns:a16="http://schemas.microsoft.com/office/drawing/2014/main" id="{8714737E-6282-EDDC-61A4-3EB79A5B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0661" name="Picture Placeholder 15">
            <a:extLst>
              <a:ext uri="{FF2B5EF4-FFF2-40B4-BE49-F238E27FC236}">
                <a16:creationId xmlns:a16="http://schemas.microsoft.com/office/drawing/2014/main" id="{282F41FC-BB5F-2153-F219-1357B40C8D02}"/>
              </a:ext>
            </a:extLst>
          </p:cNvPr>
          <p:cNvGrpSpPr>
            <a:grpSpLocks/>
          </p:cNvGrpSpPr>
          <p:nvPr/>
        </p:nvGrpSpPr>
        <p:grpSpPr bwMode="auto">
          <a:xfrm>
            <a:off x="6931025" y="3621088"/>
            <a:ext cx="4195763" cy="2674937"/>
            <a:chOff x="0" y="0"/>
            <a:chExt cx="4195762" cy="2674936"/>
          </a:xfrm>
        </p:grpSpPr>
        <p:sp>
          <p:nvSpPr>
            <p:cNvPr id="808" name="Rectangle">
              <a:extLst>
                <a:ext uri="{FF2B5EF4-FFF2-40B4-BE49-F238E27FC236}">
                  <a16:creationId xmlns:a16="http://schemas.microsoft.com/office/drawing/2014/main" id="{A7399DF7-73FF-AE7C-BB2D-F8A2E6F53400}"/>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0665" name="image19.jpeg" descr="image19.jpeg">
              <a:extLst>
                <a:ext uri="{FF2B5EF4-FFF2-40B4-BE49-F238E27FC236}">
                  <a16:creationId xmlns:a16="http://schemas.microsoft.com/office/drawing/2014/main" id="{5DCC349D-E755-F1DA-5635-A7841ECB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5" name="Slide Number Placeholder 2">
            <a:extLst>
              <a:ext uri="{FF2B5EF4-FFF2-40B4-BE49-F238E27FC236}">
                <a16:creationId xmlns:a16="http://schemas.microsoft.com/office/drawing/2014/main" id="{6DDEF1A4-00EE-33D5-6083-E45E35B4DEDB}"/>
              </a:ext>
            </a:extLst>
          </p:cNvPr>
          <p:cNvSpPr txBox="1">
            <a:spLocks/>
          </p:cNvSpPr>
          <p:nvPr/>
        </p:nvSpPr>
        <p:spPr>
          <a:xfrm>
            <a:off x="9874971" y="6496265"/>
            <a:ext cx="2141867" cy="530486"/>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a:t>MOODSPHERE                            </a:t>
            </a:r>
            <a:fld id="{00000000-1234-1234-1234-123412341234}" type="slidenum">
              <a:rPr lang="en-GB" sz="1000" dirty="0"/>
              <a:pPr algn="r"/>
              <a:t>58</a:t>
            </a:fld>
            <a:endParaRPr lang="en-GB" sz="1000"/>
          </a:p>
        </p:txBody>
      </p:sp>
      <p:pic>
        <p:nvPicPr>
          <p:cNvPr id="2" name="Picture 1">
            <a:extLst>
              <a:ext uri="{FF2B5EF4-FFF2-40B4-BE49-F238E27FC236}">
                <a16:creationId xmlns:a16="http://schemas.microsoft.com/office/drawing/2014/main" id="{937E8E3F-72B6-9291-E591-D793E7846635}"/>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775076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442EEF1-32CE-95F3-65D1-F30172B9A6BA}"/>
              </a:ext>
            </a:extLst>
          </p:cNvPr>
          <p:cNvGraphicFramePr>
            <a:graphicFrameLocks noGrp="1"/>
          </p:cNvGraphicFramePr>
          <p:nvPr>
            <p:extLst>
              <p:ext uri="{D42A27DB-BD31-4B8C-83A1-F6EECF244321}">
                <p14:modId xmlns:p14="http://schemas.microsoft.com/office/powerpoint/2010/main" val="4246757840"/>
              </p:ext>
            </p:extLst>
          </p:nvPr>
        </p:nvGraphicFramePr>
        <p:xfrm>
          <a:off x="531394" y="511342"/>
          <a:ext cx="10713670" cy="5949969"/>
        </p:xfrm>
        <a:graphic>
          <a:graphicData uri="http://schemas.openxmlformats.org/drawingml/2006/table">
            <a:tbl>
              <a:tblPr bandRow="1">
                <a:tableStyleId>{5C22544A-7EE6-4342-B048-85BDC9FD1C3A}</a:tableStyleId>
              </a:tblPr>
              <a:tblGrid>
                <a:gridCol w="651400">
                  <a:extLst>
                    <a:ext uri="{9D8B030D-6E8A-4147-A177-3AD203B41FA5}">
                      <a16:colId xmlns:a16="http://schemas.microsoft.com/office/drawing/2014/main" val="1256650465"/>
                    </a:ext>
                  </a:extLst>
                </a:gridCol>
                <a:gridCol w="714735">
                  <a:extLst>
                    <a:ext uri="{9D8B030D-6E8A-4147-A177-3AD203B41FA5}">
                      <a16:colId xmlns:a16="http://schemas.microsoft.com/office/drawing/2014/main" val="900590091"/>
                    </a:ext>
                  </a:extLst>
                </a:gridCol>
                <a:gridCol w="7157059">
                  <a:extLst>
                    <a:ext uri="{9D8B030D-6E8A-4147-A177-3AD203B41FA5}">
                      <a16:colId xmlns:a16="http://schemas.microsoft.com/office/drawing/2014/main" val="418644865"/>
                    </a:ext>
                  </a:extLst>
                </a:gridCol>
                <a:gridCol w="786887">
                  <a:extLst>
                    <a:ext uri="{9D8B030D-6E8A-4147-A177-3AD203B41FA5}">
                      <a16:colId xmlns:a16="http://schemas.microsoft.com/office/drawing/2014/main" val="2553199810"/>
                    </a:ext>
                  </a:extLst>
                </a:gridCol>
                <a:gridCol w="1403589">
                  <a:extLst>
                    <a:ext uri="{9D8B030D-6E8A-4147-A177-3AD203B41FA5}">
                      <a16:colId xmlns:a16="http://schemas.microsoft.com/office/drawing/2014/main" val="292049961"/>
                    </a:ext>
                  </a:extLst>
                </a:gridCol>
              </a:tblGrid>
              <a:tr h="459477">
                <a:tc>
                  <a:txBody>
                    <a:bodyPr/>
                    <a:lstStyle/>
                    <a:p>
                      <a:pPr algn="ctr" fontAlgn="b"/>
                      <a:r>
                        <a:rPr lang="en-US" sz="1400" b="1" i="0" u="none" strike="noStrike">
                          <a:solidFill>
                            <a:srgbClr val="000000"/>
                          </a:solidFill>
                          <a:effectLst/>
                          <a:highlight>
                            <a:srgbClr val="4D93D9"/>
                          </a:highlight>
                          <a:latin typeface="Calibri"/>
                        </a:rPr>
                        <a:t>Story ID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lvl="0" algn="ctr">
                        <a:buNone/>
                      </a:pPr>
                      <a:r>
                        <a:rPr lang="en-US" sz="1400" b="1" i="0" u="none" strike="noStrike">
                          <a:solidFill>
                            <a:srgbClr val="000000"/>
                          </a:solidFill>
                          <a:effectLst/>
                          <a:highlight>
                            <a:srgbClr val="4D93D9"/>
                          </a:highlight>
                          <a:latin typeface="Calibri"/>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Sprint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3886627781"/>
                  </a:ext>
                </a:extLst>
              </a:tr>
              <a:tr h="459477">
                <a:tc>
                  <a:txBody>
                    <a:bodyPr/>
                    <a:lstStyle/>
                    <a:p>
                      <a:pPr algn="ctr" fontAlgn="ctr"/>
                      <a:r>
                        <a:rPr lang="en-US" sz="1400" b="1" i="0" u="none" strike="noStrike">
                          <a:solidFill>
                            <a:srgbClr val="000000"/>
                          </a:solidFill>
                          <a:effectLst/>
                          <a:highlight>
                            <a:srgbClr val="C0E6F5"/>
                          </a:highlight>
                          <a:latin typeface="Calibri"/>
                        </a:rPr>
                        <a:t>MS_1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Music Enthusiast, I want to be able to upload a picture representing my current mood From the Already Saved Images in the gallery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Done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a:solidFill>
                            <a:srgbClr val="942192"/>
                          </a:solidFill>
                          <a:effectLst/>
                          <a:highlight>
                            <a:srgbClr val="C0E6F5"/>
                          </a:highlight>
                          <a:latin typeface="Calibri"/>
                        </a:rPr>
                        <a:t>Sprint - 4</a:t>
                      </a:r>
                      <a:endParaRPr lang="en-US" sz="1400" b="0" i="0" u="none" strike="noStrike" noProof="0">
                        <a:solidFill>
                          <a:srgbClr val="000000"/>
                        </a:solidFill>
                        <a:effectLst/>
                        <a:highlight>
                          <a:srgbClr val="C0E6F5"/>
                        </a:highlight>
                        <a:latin typeface="Calibri"/>
                      </a:endParaRPr>
                    </a:p>
                    <a:p>
                      <a:pPr lvl="0" algn="ctr">
                        <a:buNone/>
                      </a:pPr>
                      <a:endParaRPr lang="en-US" sz="1400" b="1" i="0" u="none" strike="noStrike">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502139622"/>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The user can upload an image file. Supported image formats include JPG, PNG, and GIF.</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5667595"/>
                  </a:ext>
                </a:extLst>
              </a:tr>
              <a:tr h="431346">
                <a:tc>
                  <a:txBody>
                    <a:bodyPr/>
                    <a:lstStyle/>
                    <a:p>
                      <a:pPr algn="ctr" fontAlgn="ctr"/>
                      <a:r>
                        <a:rPr lang="en-US" sz="1400" b="1" i="0" u="none" strike="noStrike">
                          <a:solidFill>
                            <a:srgbClr val="000000"/>
                          </a:solidFill>
                          <a:effectLst/>
                          <a:highlight>
                            <a:srgbClr val="C0E6F5"/>
                          </a:highlight>
                          <a:latin typeface="Calibri"/>
                        </a:rPr>
                        <a:t>MS_8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Song Explorer, I want to be able to search for specific songs or artists.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a:solidFill>
                            <a:srgbClr val="942192"/>
                          </a:solidFill>
                          <a:effectLst/>
                          <a:highlight>
                            <a:srgbClr val="C0E6F5"/>
                          </a:highlight>
                          <a:latin typeface="Calibri"/>
                        </a:rPr>
                        <a:t>Sprint - 4</a:t>
                      </a:r>
                      <a:endParaRPr lang="en-US" sz="1400" b="0" i="0" u="none" strike="noStrike" noProof="0">
                        <a:solidFill>
                          <a:srgbClr val="000000"/>
                        </a:solidFill>
                        <a:effectLst/>
                        <a:highlight>
                          <a:srgbClr val="C0E6F5"/>
                        </a:highlight>
                        <a:latin typeface="Calibri"/>
                      </a:endParaRPr>
                    </a:p>
                    <a:p>
                      <a:pPr lvl="0" algn="ctr">
                        <a:buNone/>
                      </a:pPr>
                      <a:endParaRPr lang="en-US" sz="1400" b="1" i="0" u="none" strike="noStrike">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616488105"/>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Users can search for songs or artists using a search bar. Search results should be relevant and displayed in a clear manner.</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355751"/>
                  </a:ext>
                </a:extLst>
              </a:tr>
              <a:tr h="459477">
                <a:tc>
                  <a:txBody>
                    <a:bodyPr/>
                    <a:lstStyle/>
                    <a:p>
                      <a:pPr algn="ctr" fontAlgn="ctr"/>
                      <a:r>
                        <a:rPr lang="en-US" sz="1400" b="1" i="0" u="none" strike="noStrike">
                          <a:solidFill>
                            <a:srgbClr val="000000"/>
                          </a:solidFill>
                          <a:effectLst/>
                          <a:highlight>
                            <a:srgbClr val="C0E6F5"/>
                          </a:highlight>
                          <a:latin typeface="Calibri"/>
                        </a:rPr>
                        <a:t>MS_23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Song Explorer, I want the application to provide recommendations based on my current mood, even if I'm not logged in or don't have an account.</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lnSpc>
                          <a:spcPct val="100000"/>
                        </a:lnSpc>
                        <a:spcBef>
                          <a:spcPts val="0"/>
                        </a:spcBef>
                        <a:spcAft>
                          <a:spcPts val="0"/>
                        </a:spcAft>
                        <a:buNone/>
                      </a:pPr>
                      <a:r>
                        <a:rPr lang="en-US" sz="1400" b="1" i="0" u="none" strike="noStrike" noProof="0">
                          <a:solidFill>
                            <a:srgbClr val="942192"/>
                          </a:solidFill>
                          <a:effectLst/>
                          <a:highlight>
                            <a:srgbClr val="C0E6F5"/>
                          </a:highlight>
                          <a:latin typeface="Calibri"/>
                        </a:rPr>
                        <a:t>Sprint - 4</a:t>
                      </a:r>
                      <a:endParaRPr lang="en-US" sz="1400" b="0" i="0" u="none" strike="noStrike" noProof="0">
                        <a:solidFill>
                          <a:srgbClr val="000000"/>
                        </a:solidFill>
                        <a:effectLst/>
                        <a:highlight>
                          <a:srgbClr val="C0E6F5"/>
                        </a:highlight>
                        <a:latin typeface="Calibri"/>
                      </a:endParaRPr>
                    </a:p>
                    <a:p>
                      <a:pPr lvl="0" algn="ctr">
                        <a:buNone/>
                      </a:pPr>
                      <a:endParaRPr lang="en-US" sz="1400" b="1" i="0" u="none" strike="noStrike">
                        <a:solidFill>
                          <a:srgbClr val="BE5014"/>
                        </a:solidFill>
                        <a:effectLst/>
                        <a:highlight>
                          <a:srgbClr val="C0E6F5"/>
                        </a:highlight>
                        <a:latin typeface="Calibri"/>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586493813"/>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Users should be able to access mood-based recommendations without requiring authentication or account creation.</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9093567"/>
                  </a:ext>
                </a:extLst>
              </a:tr>
              <a:tr h="459477">
                <a:tc>
                  <a:txBody>
                    <a:bodyPr/>
                    <a:lstStyle/>
                    <a:p>
                      <a:pPr algn="ctr" fontAlgn="ctr"/>
                      <a:r>
                        <a:rPr lang="en-US" sz="1400" b="1" i="0" u="none" strike="noStrike">
                          <a:solidFill>
                            <a:srgbClr val="000000"/>
                          </a:solidFill>
                          <a:effectLst/>
                          <a:highlight>
                            <a:srgbClr val="C0E6F5"/>
                          </a:highlight>
                          <a:latin typeface="Calibri"/>
                        </a:rPr>
                        <a:t>MS_5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Music Enthusiast, I want to be able to save songs I like to a playlist for future listening.</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932989086"/>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Users should have the option to add songs to a personal playlist. The playlist should persist across sessions for registered users.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645144"/>
                  </a:ext>
                </a:extLst>
              </a:tr>
              <a:tr h="459477">
                <a:tc>
                  <a:txBody>
                    <a:bodyPr/>
                    <a:lstStyle/>
                    <a:p>
                      <a:pPr algn="ctr" fontAlgn="ctr"/>
                      <a:r>
                        <a:rPr lang="en-US" sz="1400" b="1" i="0" u="none" strike="noStrike">
                          <a:solidFill>
                            <a:srgbClr val="000000"/>
                          </a:solidFill>
                          <a:effectLst/>
                          <a:highlight>
                            <a:srgbClr val="C0E6F5"/>
                          </a:highlight>
                          <a:latin typeface="Calibri"/>
                        </a:rPr>
                        <a:t>MS_10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Music Enthusiast, I want to be able to create and customize multiple playlists for different moods or occasions.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599370989"/>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Users can create new playlists and give them custom names. Users can add or remove songs from playlists.</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6757263"/>
                  </a:ext>
                </a:extLst>
              </a:tr>
              <a:tr h="459477">
                <a:tc>
                  <a:txBody>
                    <a:bodyPr/>
                    <a:lstStyle/>
                    <a:p>
                      <a:pPr algn="ctr" fontAlgn="ctr"/>
                      <a:r>
                        <a:rPr lang="en-US" sz="1400" b="1" i="0" u="none" strike="noStrike">
                          <a:solidFill>
                            <a:srgbClr val="000000"/>
                          </a:solidFill>
                          <a:effectLst/>
                          <a:highlight>
                            <a:srgbClr val="C0E6F5"/>
                          </a:highlight>
                          <a:latin typeface="Calibri"/>
                        </a:rPr>
                        <a:t>MS_11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l">
                        <a:buNone/>
                      </a:pPr>
                      <a:r>
                        <a:rPr lang="en-US" sz="1400" b="0" i="0" u="none" strike="noStrike">
                          <a:solidFill>
                            <a:srgbClr val="0D0D0D"/>
                          </a:solidFill>
                          <a:effectLst/>
                          <a:highlight>
                            <a:srgbClr val="C0E6F5"/>
                          </a:highlight>
                          <a:latin typeface="Calibri"/>
                        </a:rPr>
                        <a:t>As a Song Explorer, I want the application to provide additional information about recommended songs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39689735"/>
                  </a:ext>
                </a:extLst>
              </a:tr>
              <a:tr h="459477">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400" b="0" i="0" u="none" strike="noStrike">
                          <a:solidFill>
                            <a:srgbClr val="0D0D0D"/>
                          </a:solidFill>
                          <a:effectLst/>
                          <a:latin typeface="Calibri"/>
                        </a:rPr>
                        <a:t>Criteria, Users can access additional information about recommended songs by clicking on them. Information should be presented in a clear and concise manner.</a:t>
                      </a:r>
                      <a:endParaRPr lang="en-US" sz="1400">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6442994"/>
                  </a:ext>
                </a:extLst>
              </a:tr>
            </a:tbl>
          </a:graphicData>
        </a:graphic>
      </p:graphicFrame>
      <p:sp>
        <p:nvSpPr>
          <p:cNvPr id="2" name="TextBox 1">
            <a:extLst>
              <a:ext uri="{FF2B5EF4-FFF2-40B4-BE49-F238E27FC236}">
                <a16:creationId xmlns:a16="http://schemas.microsoft.com/office/drawing/2014/main" id="{BF5F4290-FB4A-B6C7-1FC6-4A85FE223986}"/>
              </a:ext>
            </a:extLst>
          </p:cNvPr>
          <p:cNvSpPr txBox="1"/>
          <p:nvPr/>
        </p:nvSpPr>
        <p:spPr>
          <a:xfrm>
            <a:off x="0" y="0"/>
            <a:ext cx="67970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w Cen MT Condensed"/>
                <a:cs typeface="Segoe UI"/>
              </a:rPr>
              <a:t>Sprint 4 completed Stories</a:t>
            </a:r>
          </a:p>
        </p:txBody>
      </p:sp>
      <p:pic>
        <p:nvPicPr>
          <p:cNvPr id="6" name="Picture 5">
            <a:extLst>
              <a:ext uri="{FF2B5EF4-FFF2-40B4-BE49-F238E27FC236}">
                <a16:creationId xmlns:a16="http://schemas.microsoft.com/office/drawing/2014/main" id="{EB432180-BB0C-D92C-687D-89315AAD7AAC}"/>
              </a:ext>
            </a:extLst>
          </p:cNvPr>
          <p:cNvPicPr>
            <a:picLocks noChangeAspect="1"/>
          </p:cNvPicPr>
          <p:nvPr/>
        </p:nvPicPr>
        <p:blipFill>
          <a:blip r:embed="rId2"/>
          <a:stretch>
            <a:fillRect/>
          </a:stretch>
        </p:blipFill>
        <p:spPr>
          <a:xfrm>
            <a:off x="11557530" y="6065520"/>
            <a:ext cx="609600" cy="609600"/>
          </a:xfrm>
          <a:prstGeom prst="rect">
            <a:avLst/>
          </a:prstGeom>
        </p:spPr>
      </p:pic>
    </p:spTree>
    <p:extLst>
      <p:ext uri="{BB962C8B-B14F-4D97-AF65-F5344CB8AC3E}">
        <p14:creationId xmlns:p14="http://schemas.microsoft.com/office/powerpoint/2010/main" val="19682744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318913" y="112686"/>
            <a:ext cx="4652887" cy="917656"/>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Description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graphicFrame>
        <p:nvGraphicFramePr>
          <p:cNvPr id="2" name="Table 1">
            <a:extLst>
              <a:ext uri="{FF2B5EF4-FFF2-40B4-BE49-F238E27FC236}">
                <a16:creationId xmlns:a16="http://schemas.microsoft.com/office/drawing/2014/main" id="{9B19FD57-D82B-3967-BC39-AF76AFD3F33C}"/>
              </a:ext>
            </a:extLst>
          </p:cNvPr>
          <p:cNvGraphicFramePr>
            <a:graphicFrameLocks noGrp="1"/>
          </p:cNvGraphicFramePr>
          <p:nvPr>
            <p:extLst>
              <p:ext uri="{D42A27DB-BD31-4B8C-83A1-F6EECF244321}">
                <p14:modId xmlns:p14="http://schemas.microsoft.com/office/powerpoint/2010/main" val="268991625"/>
              </p:ext>
            </p:extLst>
          </p:nvPr>
        </p:nvGraphicFramePr>
        <p:xfrm>
          <a:off x="4148119" y="824142"/>
          <a:ext cx="7884047" cy="5437632"/>
        </p:xfrm>
        <a:graphic>
          <a:graphicData uri="http://schemas.openxmlformats.org/drawingml/2006/table">
            <a:tbl>
              <a:tblPr firstRow="1" bandRow="1">
                <a:tableStyleId>{5C22544A-7EE6-4342-B048-85BDC9FD1C3A}</a:tableStyleId>
              </a:tblPr>
              <a:tblGrid>
                <a:gridCol w="1675019">
                  <a:extLst>
                    <a:ext uri="{9D8B030D-6E8A-4147-A177-3AD203B41FA5}">
                      <a16:colId xmlns:a16="http://schemas.microsoft.com/office/drawing/2014/main" val="3321767559"/>
                    </a:ext>
                  </a:extLst>
                </a:gridCol>
                <a:gridCol w="6209028">
                  <a:extLst>
                    <a:ext uri="{9D8B030D-6E8A-4147-A177-3AD203B41FA5}">
                      <a16:colId xmlns:a16="http://schemas.microsoft.com/office/drawing/2014/main" val="3958251454"/>
                    </a:ext>
                  </a:extLst>
                </a:gridCol>
              </a:tblGrid>
              <a:tr h="274326">
                <a:tc>
                  <a:txBody>
                    <a:bodyPr/>
                    <a:lstStyle/>
                    <a:p>
                      <a:r>
                        <a:rPr lang="en-US" sz="1400" b="0">
                          <a:solidFill>
                            <a:schemeClr val="tx1"/>
                          </a:solidFill>
                        </a:rPr>
                        <a:t>Project Name:</a:t>
                      </a:r>
                    </a:p>
                  </a:txBody>
                  <a:tcPr/>
                </a:tc>
                <a:tc>
                  <a:txBody>
                    <a:bodyPr/>
                    <a:lstStyle/>
                    <a:p>
                      <a:r>
                        <a:rPr lang="en-US" sz="1400" b="0">
                          <a:solidFill>
                            <a:schemeClr val="tx1"/>
                          </a:solidFill>
                        </a:rPr>
                        <a:t>MoodSphere</a:t>
                      </a:r>
                    </a:p>
                  </a:txBody>
                  <a:tcPr/>
                </a:tc>
                <a:extLst>
                  <a:ext uri="{0D108BD9-81ED-4DB2-BD59-A6C34878D82A}">
                    <a16:rowId xmlns:a16="http://schemas.microsoft.com/office/drawing/2014/main" val="3222025106"/>
                  </a:ext>
                </a:extLst>
              </a:tr>
              <a:tr h="274326">
                <a:tc>
                  <a:txBody>
                    <a:bodyPr/>
                    <a:lstStyle/>
                    <a:p>
                      <a:r>
                        <a:rPr lang="en-US" sz="1400"/>
                        <a:t>Team:</a:t>
                      </a:r>
                    </a:p>
                  </a:txBody>
                  <a:tcPr/>
                </a:tc>
                <a:tc>
                  <a:txBody>
                    <a:bodyPr/>
                    <a:lstStyle/>
                    <a:p>
                      <a:r>
                        <a:rPr lang="en-US" sz="1400"/>
                        <a:t>DevDynasty</a:t>
                      </a:r>
                    </a:p>
                  </a:txBody>
                  <a:tcPr/>
                </a:tc>
                <a:extLst>
                  <a:ext uri="{0D108BD9-81ED-4DB2-BD59-A6C34878D82A}">
                    <a16:rowId xmlns:a16="http://schemas.microsoft.com/office/drawing/2014/main" val="3752078847"/>
                  </a:ext>
                </a:extLst>
              </a:tr>
              <a:tr h="4537352">
                <a:tc>
                  <a:txBody>
                    <a:bodyPr/>
                    <a:lstStyle/>
                    <a:p>
                      <a:r>
                        <a:rPr lang="en-US" sz="1400"/>
                        <a:t>Project Description:</a:t>
                      </a:r>
                    </a:p>
                  </a:txBody>
                  <a:tcPr/>
                </a:tc>
                <a:tc>
                  <a:txBody>
                    <a:bodyPr/>
                    <a:lstStyle/>
                    <a:p>
                      <a:r>
                        <a:rPr lang="en-US" sz="1400"/>
                        <a:t>Using facial expression detection techniques and machine learning algorithms in real time to understand the user's mood.</a:t>
                      </a:r>
                    </a:p>
                    <a:p>
                      <a:endParaRPr lang="en-US" sz="1400"/>
                    </a:p>
                    <a:p>
                      <a:r>
                        <a:rPr lang="en-US" sz="1400" b="1"/>
                        <a:t>for</a:t>
                      </a:r>
                      <a:r>
                        <a:rPr lang="en-US" sz="1400"/>
                        <a:t> the music enthusiasts seeking a personalized and emotionally resonant listening experience,</a:t>
                      </a:r>
                    </a:p>
                    <a:p>
                      <a:endParaRPr lang="en-US" sz="1400"/>
                    </a:p>
                    <a:p>
                      <a:r>
                        <a:rPr lang="en-US" sz="1400" b="1"/>
                        <a:t>who</a:t>
                      </a:r>
                      <a:r>
                        <a:rPr lang="en-US" sz="1400"/>
                        <a:t> wants to listen to their music based on their current emotional state</a:t>
                      </a:r>
                    </a:p>
                    <a:p>
                      <a:r>
                        <a:rPr lang="en-US" sz="1400" b="1"/>
                        <a:t>the </a:t>
                      </a:r>
                      <a:r>
                        <a:rPr lang="en-US" sz="1400"/>
                        <a:t>MoodSphere</a:t>
                      </a:r>
                    </a:p>
                    <a:p>
                      <a:endParaRPr lang="en-US" sz="1400"/>
                    </a:p>
                    <a:p>
                      <a:r>
                        <a:rPr lang="en-US" sz="1400" b="1"/>
                        <a:t>is an </a:t>
                      </a:r>
                      <a:r>
                        <a:rPr lang="en-US" sz="1400"/>
                        <a:t>application that takes out the hassle of going through all the options in traditional music applications to hear the right music for their mood,</a:t>
                      </a:r>
                    </a:p>
                    <a:p>
                      <a:r>
                        <a:rPr lang="en-US" sz="1400"/>
                        <a:t>that employs facial recognition and CNNs to analyze your real-time emotional expressions captured through the camera.</a:t>
                      </a:r>
                    </a:p>
                    <a:p>
                      <a:endParaRPr lang="en-US" sz="1400"/>
                    </a:p>
                    <a:p>
                      <a:r>
                        <a:rPr lang="en-US" sz="1400" b="1"/>
                        <a:t>unlike</a:t>
                      </a:r>
                      <a:r>
                        <a:rPr lang="en-US" sz="1400"/>
                        <a:t> traditional music recommendation systems solely relying on user preferences, MoodSphere distinguishes itself by incorporating facial emotion analysis.</a:t>
                      </a:r>
                    </a:p>
                    <a:p>
                      <a:endParaRPr lang="en-US" sz="1400"/>
                    </a:p>
                    <a:p>
                      <a:r>
                        <a:rPr lang="en-US" sz="1400" b="1"/>
                        <a:t>our</a:t>
                      </a:r>
                      <a:r>
                        <a:rPr lang="en-US" sz="1400"/>
                        <a:t> application dynamically adjusts music recommendations as your emotional expressions evolve allowing users to experience enhanced recommendations within the application.</a:t>
                      </a:r>
                    </a:p>
                    <a:p>
                      <a:pPr>
                        <a:lnSpc>
                          <a:spcPct val="120000"/>
                        </a:lnSpc>
                      </a:pPr>
                      <a:endParaRPr lang="en-US" sz="1400"/>
                    </a:p>
                    <a:p>
                      <a:endParaRPr lang="en-US" sz="1400"/>
                    </a:p>
                  </a:txBody>
                  <a:tcPr/>
                </a:tc>
                <a:extLst>
                  <a:ext uri="{0D108BD9-81ED-4DB2-BD59-A6C34878D82A}">
                    <a16:rowId xmlns:a16="http://schemas.microsoft.com/office/drawing/2014/main" val="2828697463"/>
                  </a:ext>
                </a:extLst>
              </a:tr>
            </a:tbl>
          </a:graphicData>
        </a:graphic>
      </p:graphicFrame>
      <p:sp>
        <p:nvSpPr>
          <p:cNvPr id="4" name="Slide Number Placeholder 2">
            <a:extLst>
              <a:ext uri="{FF2B5EF4-FFF2-40B4-BE49-F238E27FC236}">
                <a16:creationId xmlns:a16="http://schemas.microsoft.com/office/drawing/2014/main" id="{B3E9BB9D-D300-EF93-0F1A-88C0C9A0BF6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a:t>
            </a:fld>
            <a:endParaRPr lang="en-GB"/>
          </a:p>
        </p:txBody>
      </p:sp>
    </p:spTree>
    <p:extLst>
      <p:ext uri="{BB962C8B-B14F-4D97-AF65-F5344CB8AC3E}">
        <p14:creationId xmlns:p14="http://schemas.microsoft.com/office/powerpoint/2010/main" val="180616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208EC35-48F0-1A8D-A19A-52090878A957}"/>
              </a:ext>
            </a:extLst>
          </p:cNvPr>
          <p:cNvGraphicFramePr>
            <a:graphicFrameLocks noGrp="1"/>
          </p:cNvGraphicFramePr>
          <p:nvPr>
            <p:extLst>
              <p:ext uri="{D42A27DB-BD31-4B8C-83A1-F6EECF244321}">
                <p14:modId xmlns:p14="http://schemas.microsoft.com/office/powerpoint/2010/main" val="650014943"/>
              </p:ext>
            </p:extLst>
          </p:nvPr>
        </p:nvGraphicFramePr>
        <p:xfrm>
          <a:off x="20320" y="822960"/>
          <a:ext cx="12171119" cy="4529259"/>
        </p:xfrm>
        <a:graphic>
          <a:graphicData uri="http://schemas.openxmlformats.org/drawingml/2006/table">
            <a:tbl>
              <a:tblPr bandRow="1">
                <a:tableStyleId>{5C22544A-7EE6-4342-B048-85BDC9FD1C3A}</a:tableStyleId>
              </a:tblPr>
              <a:tblGrid>
                <a:gridCol w="1060068">
                  <a:extLst>
                    <a:ext uri="{9D8B030D-6E8A-4147-A177-3AD203B41FA5}">
                      <a16:colId xmlns:a16="http://schemas.microsoft.com/office/drawing/2014/main" val="3078048633"/>
                    </a:ext>
                  </a:extLst>
                </a:gridCol>
                <a:gridCol w="1156820">
                  <a:extLst>
                    <a:ext uri="{9D8B030D-6E8A-4147-A177-3AD203B41FA5}">
                      <a16:colId xmlns:a16="http://schemas.microsoft.com/office/drawing/2014/main" val="2083856083"/>
                    </a:ext>
                  </a:extLst>
                </a:gridCol>
                <a:gridCol w="7019815">
                  <a:extLst>
                    <a:ext uri="{9D8B030D-6E8A-4147-A177-3AD203B41FA5}">
                      <a16:colId xmlns:a16="http://schemas.microsoft.com/office/drawing/2014/main" val="1520995035"/>
                    </a:ext>
                  </a:extLst>
                </a:gridCol>
                <a:gridCol w="1406356">
                  <a:extLst>
                    <a:ext uri="{9D8B030D-6E8A-4147-A177-3AD203B41FA5}">
                      <a16:colId xmlns:a16="http://schemas.microsoft.com/office/drawing/2014/main" val="4054258928"/>
                    </a:ext>
                  </a:extLst>
                </a:gridCol>
                <a:gridCol w="1528060">
                  <a:extLst>
                    <a:ext uri="{9D8B030D-6E8A-4147-A177-3AD203B41FA5}">
                      <a16:colId xmlns:a16="http://schemas.microsoft.com/office/drawing/2014/main" val="409022827"/>
                    </a:ext>
                  </a:extLst>
                </a:gridCol>
              </a:tblGrid>
              <a:tr h="211019">
                <a:tc>
                  <a:txBody>
                    <a:bodyPr/>
                    <a:lstStyle/>
                    <a:p>
                      <a:pPr marL="0" lvl="0" indent="0" algn="ctr">
                        <a:lnSpc>
                          <a:spcPct val="100000"/>
                        </a:lnSpc>
                        <a:buNone/>
                      </a:pPr>
                      <a:r>
                        <a:rPr lang="en-US" sz="1400" b="1" i="0" u="none" strike="noStrike" baseline="0" noProof="0">
                          <a:solidFill>
                            <a:srgbClr val="000000"/>
                          </a:solidFill>
                          <a:effectLst/>
                          <a:highlight>
                            <a:srgbClr val="4D93D9"/>
                          </a:highlight>
                          <a:latin typeface="Calibri"/>
                        </a:rPr>
                        <a:t>Story ID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Story Points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User Story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Status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tc>
                  <a:txBody>
                    <a:bodyPr/>
                    <a:lstStyle/>
                    <a:p>
                      <a:pPr algn="ctr" fontAlgn="b"/>
                      <a:r>
                        <a:rPr lang="en-US" sz="1400" b="1" i="0" u="none" strike="noStrike">
                          <a:solidFill>
                            <a:srgbClr val="000000"/>
                          </a:solidFill>
                          <a:effectLst/>
                          <a:highlight>
                            <a:srgbClr val="4D93D9"/>
                          </a:highlight>
                          <a:latin typeface="Calibri"/>
                        </a:rPr>
                        <a:t>Sprint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965818428"/>
                  </a:ext>
                </a:extLst>
              </a:tr>
              <a:tr h="413598">
                <a:tc>
                  <a:txBody>
                    <a:bodyPr/>
                    <a:lstStyle/>
                    <a:p>
                      <a:pPr algn="ctr" fontAlgn="ctr"/>
                      <a:r>
                        <a:rPr lang="en-US" sz="1400" b="1" i="0" u="none" strike="noStrike">
                          <a:solidFill>
                            <a:srgbClr val="000000"/>
                          </a:solidFill>
                          <a:effectLst/>
                          <a:highlight>
                            <a:srgbClr val="C0E6F5"/>
                          </a:highlight>
                          <a:latin typeface="Calibri"/>
                        </a:rPr>
                        <a:t>MS_15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Tech savvy, I want to be able to provide feedback on recommended songs or report any issues encountered while using the application.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866706929"/>
                  </a:ext>
                </a:extLst>
              </a:tr>
              <a:tr h="413598">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a feedback mechanism to submit comments or report problems.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7330932"/>
                  </a:ext>
                </a:extLst>
              </a:tr>
              <a:tr h="413598">
                <a:tc>
                  <a:txBody>
                    <a:bodyPr/>
                    <a:lstStyle/>
                    <a:p>
                      <a:pPr algn="ctr" fontAlgn="ctr"/>
                      <a:r>
                        <a:rPr lang="en-US" sz="1400" b="1" i="0" u="none" strike="noStrike">
                          <a:solidFill>
                            <a:srgbClr val="000000"/>
                          </a:solidFill>
                          <a:effectLst/>
                          <a:highlight>
                            <a:srgbClr val="C0E6F5"/>
                          </a:highlight>
                          <a:latin typeface="Calibri"/>
                        </a:rPr>
                        <a:t>MS_17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Song Explorer, I want to be able to clear my mood selection and start over if I'm not satisfied with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40702398"/>
                  </a:ext>
                </a:extLst>
              </a:tr>
              <a:tr h="413598">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have the option to clear their mood selection and return to the initial state. Clearing the mood selection should reset the recommended songs.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1344850"/>
                  </a:ext>
                </a:extLst>
              </a:tr>
              <a:tr h="413598">
                <a:tc>
                  <a:txBody>
                    <a:bodyPr/>
                    <a:lstStyle/>
                    <a:p>
                      <a:pPr algn="ctr" fontAlgn="ctr"/>
                      <a:r>
                        <a:rPr lang="en-US" sz="1400" b="1" i="0" u="none" strike="noStrike">
                          <a:solidFill>
                            <a:srgbClr val="000000"/>
                          </a:solidFill>
                          <a:effectLst/>
                          <a:highlight>
                            <a:srgbClr val="C0E6F5"/>
                          </a:highlight>
                          <a:latin typeface="Calibri"/>
                        </a:rPr>
                        <a:t>MS_20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Tech savvy, I want the application to provide clear instructions and guidance on how to use its features effectively.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endParaRPr lang="en-US" sz="1400" noProof="0">
                        <a:solidFill>
                          <a:srgbClr val="942192"/>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1054841505"/>
                  </a:ext>
                </a:extLst>
              </a:tr>
              <a:tr h="413598">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The application should include help documentation or tooltips to explain its functionality.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3030456"/>
                  </a:ext>
                </a:extLst>
              </a:tr>
              <a:tr h="413598">
                <a:tc>
                  <a:txBody>
                    <a:bodyPr/>
                    <a:lstStyle/>
                    <a:p>
                      <a:pPr algn="ctr" fontAlgn="ctr"/>
                      <a:r>
                        <a:rPr lang="en-US" sz="1400" b="1" i="0" u="none" strike="noStrike">
                          <a:solidFill>
                            <a:srgbClr val="000000"/>
                          </a:solidFill>
                          <a:effectLst/>
                          <a:highlight>
                            <a:srgbClr val="C0E6F5"/>
                          </a:highlight>
                          <a:latin typeface="Calibri"/>
                        </a:rPr>
                        <a:t>MS_21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Song Explorer, I want the application to display loading indicators or progress bars to indicate when mood analysis and song retrieval are in progress.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2757285214"/>
                  </a:ext>
                </a:extLst>
              </a:tr>
              <a:tr h="616176">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Users should see visual cues indicating that the application is processing their request. Loading indicators should be displayed prominently and disappear once processing is complete.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409195"/>
                  </a:ext>
                </a:extLst>
              </a:tr>
              <a:tr h="211019">
                <a:tc>
                  <a:txBody>
                    <a:bodyPr/>
                    <a:lstStyle/>
                    <a:p>
                      <a:pPr algn="ctr" fontAlgn="ctr"/>
                      <a:r>
                        <a:rPr lang="en-US" sz="1400" b="1" i="0" u="none" strike="noStrike">
                          <a:solidFill>
                            <a:srgbClr val="000000"/>
                          </a:solidFill>
                          <a:effectLst/>
                          <a:highlight>
                            <a:srgbClr val="C0E6F5"/>
                          </a:highlight>
                          <a:latin typeface="Calibri"/>
                        </a:rPr>
                        <a:t>MS_24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ctr" fontAlgn="ctr"/>
                      <a:r>
                        <a:rPr lang="en-US" sz="1400" b="0" i="0" u="none" strike="noStrike">
                          <a:solidFill>
                            <a:srgbClr val="000000"/>
                          </a:solidFill>
                          <a:effectLst/>
                          <a:highlight>
                            <a:srgbClr val="C0E6F5"/>
                          </a:highlight>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n-US" sz="1400" b="0" i="0" u="none" strike="noStrike">
                          <a:solidFill>
                            <a:srgbClr val="0D0D0D"/>
                          </a:solidFill>
                          <a:effectLst/>
                          <a:highlight>
                            <a:srgbClr val="C0E6F5"/>
                          </a:highlight>
                          <a:latin typeface="Calibri"/>
                        </a:rPr>
                        <a:t>As a Song Explorer, I want the application to store uploaded pictures for future reference.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0" i="0" u="none" strike="noStrike" noProof="0">
                          <a:solidFill>
                            <a:srgbClr val="000000"/>
                          </a:solidFill>
                          <a:effectLst/>
                          <a:highlight>
                            <a:srgbClr val="C0E6F5"/>
                          </a:highlight>
                          <a:latin typeface="Calibri"/>
                        </a:rPr>
                        <a:t>Done</a:t>
                      </a:r>
                      <a:endParaRPr lang="en-US" sz="1400" b="0" i="0" u="none" strike="noStrike">
                        <a:solidFill>
                          <a:srgbClr val="000000"/>
                        </a:solidFill>
                        <a:effectLst/>
                        <a:highlight>
                          <a:srgbClr val="C0E6F5"/>
                        </a:highligh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lvl="0" algn="ctr">
                        <a:buNone/>
                      </a:pPr>
                      <a:r>
                        <a:rPr lang="en-US" sz="1400" b="1" i="0" u="none" strike="noStrike" noProof="0">
                          <a:solidFill>
                            <a:srgbClr val="942192"/>
                          </a:solidFill>
                          <a:effectLst/>
                          <a:highlight>
                            <a:srgbClr val="C0E6F5"/>
                          </a:highlight>
                          <a:latin typeface="Calibri"/>
                        </a:rPr>
                        <a:t>Sprint - 4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778525128"/>
                  </a:ext>
                </a:extLst>
              </a:tr>
              <a:tr h="413598">
                <a:tc>
                  <a:txBody>
                    <a:bodyPr/>
                    <a:lstStyle/>
                    <a:p>
                      <a:pPr algn="ctr" fontAlgn="ctr"/>
                      <a:endParaRPr lang="en-US" sz="1400" b="1" i="0" u="none" strike="noStrike">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a:solidFill>
                            <a:srgbClr val="0D0D0D"/>
                          </a:solidFill>
                          <a:effectLst/>
                          <a:latin typeface="Calibri"/>
                        </a:rPr>
                        <a:t>Criteria, Uploaded pictures should be saved securely in the user's account. Users should be able to access their stored pictures from their profile or settings.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3465961"/>
                  </a:ext>
                </a:extLst>
              </a:tr>
            </a:tbl>
          </a:graphicData>
        </a:graphic>
      </p:graphicFrame>
      <p:pic>
        <p:nvPicPr>
          <p:cNvPr id="4" name="Picture 3">
            <a:extLst>
              <a:ext uri="{FF2B5EF4-FFF2-40B4-BE49-F238E27FC236}">
                <a16:creationId xmlns:a16="http://schemas.microsoft.com/office/drawing/2014/main" id="{40A710BA-983B-AD9A-D4BE-11C2FCFD2F97}"/>
              </a:ext>
            </a:extLst>
          </p:cNvPr>
          <p:cNvPicPr>
            <a:picLocks noChangeAspect="1"/>
          </p:cNvPicPr>
          <p:nvPr/>
        </p:nvPicPr>
        <p:blipFill>
          <a:blip r:embed="rId2"/>
          <a:stretch>
            <a:fillRect/>
          </a:stretch>
        </p:blipFill>
        <p:spPr>
          <a:xfrm>
            <a:off x="11577598" y="6142225"/>
            <a:ext cx="609600" cy="609600"/>
          </a:xfrm>
          <a:prstGeom prst="rect">
            <a:avLst/>
          </a:prstGeom>
        </p:spPr>
      </p:pic>
      <p:sp>
        <p:nvSpPr>
          <p:cNvPr id="5" name="TextBox 4">
            <a:extLst>
              <a:ext uri="{FF2B5EF4-FFF2-40B4-BE49-F238E27FC236}">
                <a16:creationId xmlns:a16="http://schemas.microsoft.com/office/drawing/2014/main" id="{5975CE61-67BB-3C7D-5708-9B9BF119B321}"/>
              </a:ext>
            </a:extLst>
          </p:cNvPr>
          <p:cNvSpPr txBox="1"/>
          <p:nvPr/>
        </p:nvSpPr>
        <p:spPr>
          <a:xfrm>
            <a:off x="0" y="284480"/>
            <a:ext cx="39014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w Cen MT Condensed"/>
              </a:rPr>
              <a:t>Sprint 4 completed Stories​</a:t>
            </a:r>
            <a:endParaRPr lang="en-US"/>
          </a:p>
        </p:txBody>
      </p:sp>
    </p:spTree>
    <p:extLst>
      <p:ext uri="{BB962C8B-B14F-4D97-AF65-F5344CB8AC3E}">
        <p14:creationId xmlns:p14="http://schemas.microsoft.com/office/powerpoint/2010/main" val="404684343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Title 8">
            <a:extLst>
              <a:ext uri="{FF2B5EF4-FFF2-40B4-BE49-F238E27FC236}">
                <a16:creationId xmlns:a16="http://schemas.microsoft.com/office/drawing/2014/main" id="{5E0BB4AB-8215-3163-92E7-2399ED54098E}"/>
              </a:ext>
            </a:extLst>
          </p:cNvPr>
          <p:cNvSpPr txBox="1">
            <a:spLocks noGrp="1"/>
          </p:cNvSpPr>
          <p:nvPr>
            <p:ph type="title"/>
          </p:nvPr>
        </p:nvSpPr>
        <p:spPr/>
        <p:txBody>
          <a:bodyPr/>
          <a:lstStyle>
            <a:lvl1pPr>
              <a:defRPr>
                <a:ln w="9525" cap="flat">
                  <a:solidFill>
                    <a:srgbClr val="D7F1FA"/>
                  </a:solidFill>
                  <a:prstDash val="solid"/>
                  <a:round/>
                </a:ln>
                <a:solidFill>
                  <a:srgbClr val="F15E63"/>
                </a:solidFill>
                <a:effectLst>
                  <a:outerShdw blurRad="38100" dist="38100" dir="2700000" rotWithShape="0">
                    <a:srgbClr val="000000">
                      <a:alpha val="43137"/>
                    </a:srgbClr>
                  </a:outerShdw>
                </a:effectLst>
              </a:defRPr>
            </a:lvl1pPr>
          </a:lstStyle>
          <a:p>
            <a:pPr eaLnBrk="1" fontAlgn="auto" hangingPunct="1">
              <a:spcBef>
                <a:spcPts val="0"/>
              </a:spcBef>
              <a:spcAft>
                <a:spcPts val="0"/>
              </a:spcAft>
              <a:defRPr/>
            </a:pPr>
            <a:r>
              <a:rPr lang="en-US" err="1">
                <a:sym typeface="Tw Cen MT Condensed"/>
              </a:rPr>
              <a:t>inCompleted</a:t>
            </a:r>
            <a:r>
              <a:rPr>
                <a:sym typeface="Tw Cen MT Condensed"/>
              </a:rPr>
              <a:t> stories in </a:t>
            </a:r>
            <a:r>
              <a:rPr lang="en-US">
                <a:sym typeface="Tw Cen MT Condensed"/>
              </a:rPr>
              <a:t>sprint-4</a:t>
            </a:r>
            <a:endParaRPr>
              <a:sym typeface="Tw Cen MT Condensed"/>
            </a:endParaRPr>
          </a:p>
        </p:txBody>
      </p:sp>
      <p:grpSp>
        <p:nvGrpSpPr>
          <p:cNvPr id="73732" name="Picture Placeholder 13">
            <a:extLst>
              <a:ext uri="{FF2B5EF4-FFF2-40B4-BE49-F238E27FC236}">
                <a16:creationId xmlns:a16="http://schemas.microsoft.com/office/drawing/2014/main" id="{B7479F37-A3EE-C752-0D26-967C1EC51C08}"/>
              </a:ext>
            </a:extLst>
          </p:cNvPr>
          <p:cNvGrpSpPr>
            <a:grpSpLocks/>
          </p:cNvGrpSpPr>
          <p:nvPr/>
        </p:nvGrpSpPr>
        <p:grpSpPr bwMode="auto">
          <a:xfrm>
            <a:off x="6931025" y="627063"/>
            <a:ext cx="4195763" cy="2674937"/>
            <a:chOff x="0" y="0"/>
            <a:chExt cx="4195762" cy="2674936"/>
          </a:xfrm>
        </p:grpSpPr>
        <p:sp>
          <p:nvSpPr>
            <p:cNvPr id="829" name="Rectangle">
              <a:extLst>
                <a:ext uri="{FF2B5EF4-FFF2-40B4-BE49-F238E27FC236}">
                  <a16:creationId xmlns:a16="http://schemas.microsoft.com/office/drawing/2014/main" id="{5606016A-C901-ADB8-FB2B-B0563F575EBB}"/>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9" name="image18.jpeg" descr="image18.jpeg">
              <a:extLst>
                <a:ext uri="{FF2B5EF4-FFF2-40B4-BE49-F238E27FC236}">
                  <a16:creationId xmlns:a16="http://schemas.microsoft.com/office/drawing/2014/main" id="{735FB38E-AAED-A90F-8AF0-EC73A038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3733" name="Picture Placeholder 15">
            <a:extLst>
              <a:ext uri="{FF2B5EF4-FFF2-40B4-BE49-F238E27FC236}">
                <a16:creationId xmlns:a16="http://schemas.microsoft.com/office/drawing/2014/main" id="{D060E138-267E-50E1-1412-C28999D7CF3C}"/>
              </a:ext>
            </a:extLst>
          </p:cNvPr>
          <p:cNvGrpSpPr>
            <a:grpSpLocks/>
          </p:cNvGrpSpPr>
          <p:nvPr/>
        </p:nvGrpSpPr>
        <p:grpSpPr bwMode="auto">
          <a:xfrm>
            <a:off x="6931025" y="3621088"/>
            <a:ext cx="4195763" cy="2674937"/>
            <a:chOff x="0" y="0"/>
            <a:chExt cx="4195762" cy="2674936"/>
          </a:xfrm>
        </p:grpSpPr>
        <p:sp>
          <p:nvSpPr>
            <p:cNvPr id="832" name="Rectangle">
              <a:extLst>
                <a:ext uri="{FF2B5EF4-FFF2-40B4-BE49-F238E27FC236}">
                  <a16:creationId xmlns:a16="http://schemas.microsoft.com/office/drawing/2014/main" id="{EB6ABC6F-C235-77C4-9988-A987AF6C2E82}"/>
                </a:ext>
              </a:extLst>
            </p:cNvPr>
            <p:cNvSpPr/>
            <p:nvPr/>
          </p:nvSpPr>
          <p:spPr>
            <a:xfrm>
              <a:off x="0" y="0"/>
              <a:ext cx="4195762" cy="2674936"/>
            </a:xfrm>
            <a:prstGeom prst="rect">
              <a:avLst/>
            </a:prstGeom>
            <a:solidFill>
              <a:schemeClr val="accent6"/>
            </a:solidFill>
            <a:ln w="12700" cap="flat">
              <a:noFill/>
              <a:miter lim="400000"/>
            </a:ln>
            <a:effectLst/>
          </p:spPr>
          <p:txBody>
            <a:bodyPr lIns="45719" tIns="45719" rIns="45719" bIns="45719" anchor="ctr"/>
            <a:lstStyle/>
            <a:p>
              <a:pPr eaLnBrk="1"/>
              <a:endParaRPr lang="en-US" altLang="en-US"/>
            </a:p>
          </p:txBody>
        </p:sp>
        <p:pic>
          <p:nvPicPr>
            <p:cNvPr id="73737" name="image19.jpeg" descr="image19.jpeg">
              <a:extLst>
                <a:ext uri="{FF2B5EF4-FFF2-40B4-BE49-F238E27FC236}">
                  <a16:creationId xmlns:a16="http://schemas.microsoft.com/office/drawing/2014/main" id="{E2CAA785-DF14-C974-A420-DEBC6677E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 b="43"/>
            <a:stretch>
              <a:fillRect/>
            </a:stretch>
          </p:blipFill>
          <p:spPr bwMode="auto">
            <a:xfrm>
              <a:off x="0" y="0"/>
              <a:ext cx="41957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3" name="Slide Number Placeholder 2">
            <a:extLst>
              <a:ext uri="{FF2B5EF4-FFF2-40B4-BE49-F238E27FC236}">
                <a16:creationId xmlns:a16="http://schemas.microsoft.com/office/drawing/2014/main" id="{4286F327-0076-4CA7-EB1D-3F5971CBB979}"/>
              </a:ext>
            </a:extLst>
          </p:cNvPr>
          <p:cNvSpPr txBox="1">
            <a:spLocks/>
          </p:cNvSpPr>
          <p:nvPr/>
        </p:nvSpPr>
        <p:spPr>
          <a:xfrm>
            <a:off x="9874971" y="6484892"/>
            <a:ext cx="1903031" cy="530486"/>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a:t>MOODSPHERE                      </a:t>
            </a:r>
            <a:fld id="{00000000-1234-1234-1234-123412341234}" type="slidenum">
              <a:rPr lang="en-GB" sz="1000" dirty="0"/>
              <a:pPr algn="r"/>
              <a:t>61</a:t>
            </a:fld>
            <a:endParaRPr lang="en-GB" sz="1000"/>
          </a:p>
        </p:txBody>
      </p:sp>
      <p:pic>
        <p:nvPicPr>
          <p:cNvPr id="2" name="Picture 1">
            <a:extLst>
              <a:ext uri="{FF2B5EF4-FFF2-40B4-BE49-F238E27FC236}">
                <a16:creationId xmlns:a16="http://schemas.microsoft.com/office/drawing/2014/main" id="{47440CC3-46FA-93B2-0F00-55D52EB94BB7}"/>
              </a:ext>
            </a:extLst>
          </p:cNvPr>
          <p:cNvPicPr>
            <a:picLocks noChangeAspect="1"/>
          </p:cNvPicPr>
          <p:nvPr/>
        </p:nvPicPr>
        <p:blipFill>
          <a:blip r:embed="rId4"/>
          <a:stretch>
            <a:fillRect/>
          </a:stretch>
        </p:blipFill>
        <p:spPr>
          <a:xfrm>
            <a:off x="11582400" y="5875292"/>
            <a:ext cx="609600" cy="609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0" name="Table 10">
            <a:extLst>
              <a:ext uri="{FF2B5EF4-FFF2-40B4-BE49-F238E27FC236}">
                <a16:creationId xmlns:a16="http://schemas.microsoft.com/office/drawing/2014/main" id="{D70BEA62-7B7F-60A3-8EA0-6F20EE43B3B2}"/>
              </a:ext>
            </a:extLst>
          </p:cNvPr>
          <p:cNvGraphicFramePr/>
          <p:nvPr>
            <p:extLst>
              <p:ext uri="{D42A27DB-BD31-4B8C-83A1-F6EECF244321}">
                <p14:modId xmlns:p14="http://schemas.microsoft.com/office/powerpoint/2010/main" val="2011098805"/>
              </p:ext>
            </p:extLst>
          </p:nvPr>
        </p:nvGraphicFramePr>
        <p:xfrm>
          <a:off x="1003300" y="1065095"/>
          <a:ext cx="10706100" cy="446087"/>
        </p:xfrm>
        <a:graphic>
          <a:graphicData uri="http://schemas.openxmlformats.org/drawingml/2006/table">
            <a:tbl>
              <a:tblPr bandRow="1"/>
              <a:tblGrid>
                <a:gridCol w="8255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4168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tblGrid>
              <a:tr h="446087">
                <a:tc>
                  <a:txBody>
                    <a:bodyPr/>
                    <a:lstStyle/>
                    <a:p>
                      <a:pPr algn="ctr" defTabSz="914400">
                        <a:defRPr sz="1800"/>
                      </a:pPr>
                      <a:r>
                        <a:rPr lang="en-US" sz="1400" b="1">
                          <a:latin typeface="Calibri"/>
                          <a:ea typeface="+mj-ea"/>
                          <a:cs typeface="+mj-cs"/>
                        </a:rPr>
                        <a:t>Story</a:t>
                      </a:r>
                      <a:r>
                        <a:rPr sz="1400" b="1">
                          <a:latin typeface="Calibri"/>
                          <a:ea typeface="+mj-ea"/>
                          <a:cs typeface="+mj-cs"/>
                          <a:sym typeface="Calibri"/>
                        </a:rPr>
                        <a:t> ID</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Calibri"/>
                          <a:ea typeface="+mj-ea"/>
                          <a:cs typeface="+mj-cs"/>
                          <a:sym typeface="Calibri"/>
                        </a:rPr>
                        <a:t>Story Points</a:t>
                      </a:r>
                      <a:r>
                        <a:rPr lang="en-US" sz="1400" b="1">
                          <a:latin typeface="Calibri"/>
                          <a:ea typeface="+mj-ea"/>
                          <a:cs typeface="+mj-cs"/>
                        </a:rPr>
                        <a:t> </a:t>
                      </a:r>
                      <a:endParaRPr sz="1400" b="1">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Calibri"/>
                          <a:ea typeface="+mj-ea"/>
                          <a:cs typeface="+mj-cs"/>
                          <a:sym typeface="Calibri"/>
                        </a:rPr>
                        <a:t>User Story</a:t>
                      </a:r>
                      <a:r>
                        <a:rPr lang="en-US" sz="1400" b="1">
                          <a:latin typeface="Calibri"/>
                          <a:ea typeface="+mj-ea"/>
                          <a:cs typeface="+mj-cs"/>
                        </a:rPr>
                        <a:t> </a:t>
                      </a:r>
                      <a:endParaRPr sz="1400" b="1">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defTabSz="914400">
                        <a:defRPr sz="1800"/>
                      </a:pPr>
                      <a:r>
                        <a:rPr sz="1400" b="1">
                          <a:latin typeface="Calibri"/>
                          <a:ea typeface="+mj-ea"/>
                          <a:cs typeface="+mj-cs"/>
                          <a:sym typeface="Calibri"/>
                        </a:rPr>
                        <a:t>Status</a:t>
                      </a: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tc>
                  <a:txBody>
                    <a:bodyPr/>
                    <a:lstStyle/>
                    <a:p>
                      <a:pPr algn="ctr"/>
                      <a:r>
                        <a:rPr sz="1400" b="1">
                          <a:latin typeface="Calibri"/>
                          <a:ea typeface="+mj-ea"/>
                          <a:cs typeface="+mj-cs"/>
                          <a:sym typeface="Calibri"/>
                        </a:rPr>
                        <a:t>Sprint</a:t>
                      </a:r>
                      <a:r>
                        <a:rPr lang="en-US" sz="1400" b="1">
                          <a:latin typeface="Calibri"/>
                          <a:ea typeface="+mj-ea"/>
                          <a:cs typeface="+mj-cs"/>
                        </a:rPr>
                        <a:t> </a:t>
                      </a:r>
                      <a:endParaRPr sz="1400" b="1">
                        <a:latin typeface="Calibri"/>
                        <a:ea typeface="+mj-ea"/>
                        <a:cs typeface="+mj-cs"/>
                        <a:sym typeface="Calibri"/>
                      </a:endParaRPr>
                    </a:p>
                  </a:txBody>
                  <a:tcPr marL="9525" marR="9525" marT="9532" marB="9532" anchor="b" horzOverflow="overflow">
                    <a:lnL w="6350">
                      <a:solidFill>
                        <a:srgbClr val="000000"/>
                      </a:solidFill>
                    </a:lnL>
                    <a:lnR w="6350">
                      <a:solidFill>
                        <a:srgbClr val="000000"/>
                      </a:solidFill>
                    </a:lnR>
                    <a:lnT w="6350">
                      <a:solidFill>
                        <a:srgbClr val="000000"/>
                      </a:solidFill>
                    </a:lnT>
                    <a:lnB w="6350">
                      <a:solidFill>
                        <a:srgbClr val="000000"/>
                      </a:solidFill>
                    </a:lnB>
                    <a:solidFill>
                      <a:srgbClr val="4D93D9"/>
                    </a:solidFill>
                  </a:tcPr>
                </a:tc>
                <a:extLst>
                  <a:ext uri="{0D108BD9-81ED-4DB2-BD59-A6C34878D82A}">
                    <a16:rowId xmlns:a16="http://schemas.microsoft.com/office/drawing/2014/main" val="10000"/>
                  </a:ext>
                </a:extLst>
              </a:tr>
            </a:tbl>
          </a:graphicData>
        </a:graphic>
      </p:graphicFrame>
      <p:graphicFrame>
        <p:nvGraphicFramePr>
          <p:cNvPr id="841" name="Table 26">
            <a:extLst>
              <a:ext uri="{FF2B5EF4-FFF2-40B4-BE49-F238E27FC236}">
                <a16:creationId xmlns:a16="http://schemas.microsoft.com/office/drawing/2014/main" id="{63B52423-D44B-30AA-5F0B-A572E23AA281}"/>
              </a:ext>
            </a:extLst>
          </p:cNvPr>
          <p:cNvGraphicFramePr>
            <a:graphicFrameLocks noGrp="1"/>
          </p:cNvGraphicFramePr>
          <p:nvPr>
            <p:extLst>
              <p:ext uri="{D42A27DB-BD31-4B8C-83A1-F6EECF244321}">
                <p14:modId xmlns:p14="http://schemas.microsoft.com/office/powerpoint/2010/main" val="1898197146"/>
              </p:ext>
            </p:extLst>
          </p:nvPr>
        </p:nvGraphicFramePr>
        <p:xfrm>
          <a:off x="1003300" y="1511300"/>
          <a:ext cx="10706100" cy="952500"/>
        </p:xfrm>
        <a:graphic>
          <a:graphicData uri="http://schemas.openxmlformats.org/drawingml/2006/table">
            <a:tbl>
              <a:tblPr/>
              <a:tblGrid>
                <a:gridCol w="825500">
                  <a:extLst>
                    <a:ext uri="{9D8B030D-6E8A-4147-A177-3AD203B41FA5}">
                      <a16:colId xmlns:a16="http://schemas.microsoft.com/office/drawing/2014/main" val="1271572484"/>
                    </a:ext>
                  </a:extLst>
                </a:gridCol>
                <a:gridCol w="889000">
                  <a:extLst>
                    <a:ext uri="{9D8B030D-6E8A-4147-A177-3AD203B41FA5}">
                      <a16:colId xmlns:a16="http://schemas.microsoft.com/office/drawing/2014/main" val="3078931813"/>
                    </a:ext>
                  </a:extLst>
                </a:gridCol>
                <a:gridCol w="7416800">
                  <a:extLst>
                    <a:ext uri="{9D8B030D-6E8A-4147-A177-3AD203B41FA5}">
                      <a16:colId xmlns:a16="http://schemas.microsoft.com/office/drawing/2014/main" val="2208502999"/>
                    </a:ext>
                  </a:extLst>
                </a:gridCol>
                <a:gridCol w="787400">
                  <a:extLst>
                    <a:ext uri="{9D8B030D-6E8A-4147-A177-3AD203B41FA5}">
                      <a16:colId xmlns:a16="http://schemas.microsoft.com/office/drawing/2014/main" val="2263381876"/>
                    </a:ext>
                  </a:extLst>
                </a:gridCol>
                <a:gridCol w="787400">
                  <a:extLst>
                    <a:ext uri="{9D8B030D-6E8A-4147-A177-3AD203B41FA5}">
                      <a16:colId xmlns:a16="http://schemas.microsoft.com/office/drawing/2014/main" val="1176595448"/>
                    </a:ext>
                  </a:extLst>
                </a:gridCol>
              </a:tblGrid>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1" i="0" u="none" strike="noStrike">
                          <a:solidFill>
                            <a:srgbClr val="000000"/>
                          </a:solidFill>
                          <a:effectLst/>
                          <a:highlight>
                            <a:srgbClr val="C0E6F5"/>
                          </a:highlight>
                          <a:latin typeface="Calibri"/>
                          <a:sym typeface="Calibri" panose="020F0502020204030204" pitchFamily="34" charset="0"/>
                        </a:rPr>
                        <a:t>MS_</a:t>
                      </a:r>
                      <a:r>
                        <a:rPr lang="en-US" sz="1400" b="1" i="0" u="none" strike="noStrike">
                          <a:solidFill>
                            <a:srgbClr val="000000"/>
                          </a:solidFill>
                          <a:effectLst/>
                          <a:highlight>
                            <a:srgbClr val="C0E6F5"/>
                          </a:highlight>
                          <a:latin typeface="Calibri"/>
                        </a:rPr>
                        <a:t>25</a:t>
                      </a:r>
                      <a:endParaRPr kumimoji="0" lang="en-US" altLang="en-US" sz="1400" b="1" i="0" u="none" strike="noStrike" cap="none" normalizeH="0" baseline="0">
                        <a:ln>
                          <a:noFill/>
                        </a:ln>
                        <a:solidFill>
                          <a:srgbClr val="0000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0" i="0" u="none" strike="noStrike">
                          <a:solidFill>
                            <a:srgbClr val="000000"/>
                          </a:solidFill>
                          <a:effectLst/>
                          <a:highlight>
                            <a:srgbClr val="C0E6F5"/>
                          </a:highlight>
                          <a:latin typeface="Calibri"/>
                          <a:sym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buNone/>
                      </a:pPr>
                      <a:r>
                        <a:rPr kumimoji="0" lang="en-US" sz="1400" b="0" i="0" u="none" strike="noStrike">
                          <a:solidFill>
                            <a:srgbClr val="0D0D0D"/>
                          </a:solidFill>
                          <a:effectLst/>
                          <a:highlight>
                            <a:srgbClr val="C0E6F5"/>
                          </a:highlight>
                          <a:latin typeface="Calibri"/>
                          <a:sym typeface="Calibri" panose="020F0502020204030204" pitchFamily="34" charset="0"/>
                        </a:rPr>
                        <a:t>As a </a:t>
                      </a:r>
                      <a:r>
                        <a:rPr lang="en-US" sz="1400" b="0" i="0" u="none" strike="noStrike">
                          <a:solidFill>
                            <a:srgbClr val="0D0D0D"/>
                          </a:solidFill>
                          <a:effectLst/>
                          <a:highlight>
                            <a:srgbClr val="C0E6F5"/>
                          </a:highlight>
                          <a:latin typeface="Calibri"/>
                        </a:rPr>
                        <a:t>Song Explorer</a:t>
                      </a:r>
                      <a:r>
                        <a:rPr kumimoji="0" lang="en-US" sz="1400" b="0" i="0" u="none" strike="noStrike">
                          <a:solidFill>
                            <a:srgbClr val="0D0D0D"/>
                          </a:solidFill>
                          <a:effectLst/>
                          <a:highlight>
                            <a:srgbClr val="C0E6F5"/>
                          </a:highlight>
                          <a:latin typeface="Calibri"/>
                          <a:sym typeface="Calibri" panose="020F0502020204030204" pitchFamily="34" charset="0"/>
                        </a:rPr>
                        <a:t>, I want </a:t>
                      </a:r>
                      <a:r>
                        <a:rPr lang="en-US" sz="1400" b="0" i="0" u="none" strike="noStrike">
                          <a:solidFill>
                            <a:srgbClr val="0D0D0D"/>
                          </a:solidFill>
                          <a:effectLst/>
                          <a:highlight>
                            <a:srgbClr val="C0E6F5"/>
                          </a:highlight>
                          <a:latin typeface="Calibri"/>
                        </a:rPr>
                        <a:t>the ability </a:t>
                      </a:r>
                      <a:r>
                        <a:rPr kumimoji="0" lang="en-US" sz="1400" b="0" i="0" u="none" strike="noStrike">
                          <a:solidFill>
                            <a:srgbClr val="0D0D0D"/>
                          </a:solidFill>
                          <a:effectLst/>
                          <a:highlight>
                            <a:srgbClr val="C0E6F5"/>
                          </a:highlight>
                          <a:latin typeface="Calibri"/>
                          <a:sym typeface="Calibri" panose="020F0502020204030204" pitchFamily="34" charset="0"/>
                        </a:rPr>
                        <a:t>to </a:t>
                      </a:r>
                      <a:r>
                        <a:rPr lang="en-US" sz="1400" b="0" i="0" u="none" strike="noStrike">
                          <a:solidFill>
                            <a:srgbClr val="0D0D0D"/>
                          </a:solidFill>
                          <a:effectLst/>
                          <a:highlight>
                            <a:srgbClr val="C0E6F5"/>
                          </a:highlight>
                          <a:latin typeface="Calibri"/>
                        </a:rPr>
                        <a:t>delete uploaded pictures if needed.</a:t>
                      </a:r>
                      <a:endParaRPr kumimoji="0" lang="en-US" altLang="en-US" sz="1400" b="0" i="0" u="none" strike="noStrike" cap="none" normalizeH="0" baseline="0">
                        <a:ln>
                          <a:noFill/>
                        </a:ln>
                        <a:solidFill>
                          <a:srgbClr val="0D0D0D"/>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a:buNone/>
                      </a:pPr>
                      <a:r>
                        <a:rPr lang="en-US" sz="1400" b="0" i="0" u="none" strike="noStrike">
                          <a:solidFill>
                            <a:srgbClr val="000000"/>
                          </a:solidFill>
                          <a:effectLst/>
                          <a:highlight>
                            <a:srgbClr val="C0E6F5"/>
                          </a:highlight>
                          <a:latin typeface="Calibri"/>
                        </a:rPr>
                        <a:t>In Progress</a:t>
                      </a:r>
                      <a:endParaRPr kumimoji="0" lang="en-US" sz="1400" b="0" i="0" u="none" strike="noStrike">
                        <a:solidFill>
                          <a:srgbClr val="000000"/>
                        </a:solidFill>
                        <a:effectLst/>
                        <a:highlight>
                          <a:srgbClr val="C0E6F5"/>
                        </a:highlight>
                        <a:latin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r>
                        <a:rPr kumimoji="0" lang="en-US" sz="1400" b="1" i="0" u="none" strike="noStrike" noProof="0">
                          <a:solidFill>
                            <a:srgbClr val="942192"/>
                          </a:solidFill>
                          <a:effectLst/>
                          <a:highlight>
                            <a:srgbClr val="C0E6F5"/>
                          </a:highlight>
                          <a:latin typeface="Calibri"/>
                          <a:sym typeface="Calibri" panose="020F0502020204030204" pitchFamily="34" charset="0"/>
                        </a:rPr>
                        <a:t>Sprint - </a:t>
                      </a:r>
                      <a:r>
                        <a:rPr lang="en-US" sz="1400" b="1" i="0" u="none" strike="noStrike" noProof="0">
                          <a:solidFill>
                            <a:srgbClr val="942192"/>
                          </a:solidFill>
                          <a:effectLst/>
                          <a:highlight>
                            <a:srgbClr val="C0E6F5"/>
                          </a:highlight>
                          <a:latin typeface="Calibri"/>
                        </a:rPr>
                        <a:t>4</a:t>
                      </a:r>
                      <a:endParaRPr kumimoji="0" lang="en-US" altLang="en-US" sz="1400" b="0" i="0" u="none" strike="noStrike" cap="none" normalizeH="0" baseline="0">
                        <a:ln>
                          <a:noFill/>
                        </a:ln>
                        <a:solidFill>
                          <a:srgbClr val="FF9300"/>
                        </a:solidFill>
                        <a:effectLst/>
                        <a:latin typeface="Calibri" panose="020F0502020204030204" pitchFamily="34" charset="0"/>
                        <a:cs typeface="Calibri" panose="020F0502020204030204" pitchFamily="34" charset="0"/>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C0E6F5"/>
                    </a:solidFill>
                  </a:tcPr>
                </a:tc>
                <a:extLst>
                  <a:ext uri="{0D108BD9-81ED-4DB2-BD59-A6C34878D82A}">
                    <a16:rowId xmlns:a16="http://schemas.microsoft.com/office/drawing/2014/main" val="3701237696"/>
                  </a:ext>
                </a:extLst>
              </a:tr>
              <a:tr h="476250">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1"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l">
                        <a:buNone/>
                      </a:pPr>
                      <a:r>
                        <a:rPr kumimoji="0" lang="en-US" sz="1400" b="0" i="0" u="none" strike="noStrike">
                          <a:solidFill>
                            <a:srgbClr val="0D0D0D"/>
                          </a:solidFill>
                          <a:effectLst/>
                          <a:latin typeface="Calibri"/>
                          <a:sym typeface="Calibri" panose="020F0502020204030204" pitchFamily="34" charset="0"/>
                        </a:rPr>
                        <a:t>Criteria, </a:t>
                      </a:r>
                      <a:r>
                        <a:rPr lang="en-US" sz="1400" b="0" i="0" u="none" strike="noStrike">
                          <a:solidFill>
                            <a:srgbClr val="0D0D0D"/>
                          </a:solidFill>
                          <a:effectLst/>
                          <a:latin typeface="Calibri"/>
                        </a:rPr>
                        <a:t>Users </a:t>
                      </a:r>
                      <a:r>
                        <a:rPr kumimoji="0" lang="en-US" sz="1400" b="0" i="0" u="none" strike="noStrike">
                          <a:solidFill>
                            <a:srgbClr val="0D0D0D"/>
                          </a:solidFill>
                          <a:effectLst/>
                          <a:latin typeface="Calibri"/>
                          <a:sym typeface="Calibri" panose="020F0502020204030204" pitchFamily="34" charset="0"/>
                        </a:rPr>
                        <a:t>can </a:t>
                      </a:r>
                      <a:r>
                        <a:rPr lang="en-US" sz="1400" b="0" i="0" u="none" strike="noStrike">
                          <a:solidFill>
                            <a:srgbClr val="0D0D0D"/>
                          </a:solidFill>
                          <a:effectLst/>
                          <a:latin typeface="Calibri"/>
                        </a:rPr>
                        <a:t>delete uploaded pictures from their account</a:t>
                      </a:r>
                      <a:r>
                        <a:rPr kumimoji="0" lang="en-US" sz="1400" b="0" i="0" u="none" strike="noStrike">
                          <a:solidFill>
                            <a:srgbClr val="0D0D0D"/>
                          </a:solidFill>
                          <a:effectLst/>
                          <a:latin typeface="Calibri"/>
                          <a:sym typeface="Calibri" panose="020F0502020204030204" pitchFamily="34" charset="0"/>
                        </a:rPr>
                        <a:t>.</a:t>
                      </a:r>
                      <a:r>
                        <a:rPr lang="en-US" sz="1400" b="0" i="0" u="none" strike="noStrike">
                          <a:solidFill>
                            <a:srgbClr val="0D0D0D"/>
                          </a:solidFill>
                          <a:effectLst/>
                          <a:latin typeface="Calibri"/>
                        </a:rPr>
                        <a:t> Deletion should be confirmed with a confirmation prompt to prevent accidental deletion</a:t>
                      </a:r>
                      <a:r>
                        <a:rPr kumimoji="0" lang="en-US" sz="1400" b="0" i="0" u="none" strike="noStrike">
                          <a:solidFill>
                            <a:srgbClr val="0D0D0D"/>
                          </a:solidFill>
                          <a:effectLst/>
                          <a:latin typeface="Calibri"/>
                          <a:sym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1pPr>
                      <a:lvl2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2pPr>
                      <a:lvl3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3pPr>
                      <a:lvl4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4pPr>
                      <a:lvl5pPr>
                        <a:lnSpc>
                          <a:spcPct val="90000"/>
                        </a:lnSpc>
                        <a:spcBef>
                          <a:spcPts val="1200"/>
                        </a:spcBef>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5pPr>
                      <a:lvl6pPr marL="4572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6pPr>
                      <a:lvl7pPr marL="9144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7pPr>
                      <a:lvl8pPr marL="13716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8pPr>
                      <a:lvl9pPr marL="1828800" indent="1828800" eaLnBrk="0" fontAlgn="base" hangingPunct="0">
                        <a:lnSpc>
                          <a:spcPct val="90000"/>
                        </a:lnSpc>
                        <a:spcBef>
                          <a:spcPts val="1200"/>
                        </a:spcBef>
                        <a:spcAft>
                          <a:spcPct val="0"/>
                        </a:spcAft>
                        <a:buClr>
                          <a:schemeClr val="accent1"/>
                        </a:buClr>
                        <a:buSzPct val="100000"/>
                        <a:buFont typeface="Tw Cen MT" panose="020B0602020104020603" pitchFamily="34" charset="0"/>
                        <a:defRPr sz="2000">
                          <a:solidFill>
                            <a:srgbClr val="000000"/>
                          </a:solidFill>
                          <a:latin typeface="Tw Cen MT" panose="020B0602020104020603" pitchFamily="34" charset="0"/>
                          <a:ea typeface="Tw Cen MT" panose="020B0602020104020603" pitchFamily="34" charset="0"/>
                          <a:cs typeface="Tw Cen MT" panose="020B0602020104020603" pitchFamily="34" charset="0"/>
                          <a:sym typeface="Tw Cen MT" panose="020B0602020104020603" pitchFamily="34" charset="0"/>
                        </a:defRPr>
                      </a:lvl9pPr>
                    </a:lstStyle>
                    <a:p>
                      <a:pPr lvl="0" algn="ctr" defTabSz="914400">
                        <a:buNone/>
                        <a:tabLst/>
                      </a:pPr>
                      <a:endParaRPr kumimoji="0" lang="en-US" altLang="en-US" sz="1400" b="0" i="0" u="none" strike="noStrike" cap="none" normalizeH="0" baseline="0">
                        <a:ln>
                          <a:noFill/>
                        </a:ln>
                        <a:solidFill>
                          <a:srgbClr val="000000"/>
                        </a:solidFill>
                        <a:effectLst/>
                        <a:latin typeface="Calibri"/>
                        <a:cs typeface="Calibri"/>
                        <a:sym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0031593"/>
                  </a:ext>
                </a:extLst>
              </a:tr>
            </a:tbl>
          </a:graphicData>
        </a:graphic>
      </p:graphicFrame>
      <p:sp>
        <p:nvSpPr>
          <p:cNvPr id="3" name="TextBox 2">
            <a:extLst>
              <a:ext uri="{FF2B5EF4-FFF2-40B4-BE49-F238E27FC236}">
                <a16:creationId xmlns:a16="http://schemas.microsoft.com/office/drawing/2014/main" id="{BC106099-E3AC-99BB-32F9-34226C991A27}"/>
              </a:ext>
            </a:extLst>
          </p:cNvPr>
          <p:cNvSpPr txBox="1"/>
          <p:nvPr/>
        </p:nvSpPr>
        <p:spPr>
          <a:xfrm>
            <a:off x="998024" y="-3908"/>
            <a:ext cx="6292947"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cap="all">
                <a:solidFill>
                  <a:srgbClr val="0D0D0D"/>
                </a:solidFill>
                <a:latin typeface="Tw Cen MT Condensed"/>
              </a:rPr>
              <a:t>SPRINT 4 INCOMPLETED STORIES</a:t>
            </a:r>
            <a:endParaRPr lang="en-US" sz="5000">
              <a:latin typeface="Tw Cen MT Condensed"/>
            </a:endParaRPr>
          </a:p>
          <a:p>
            <a:endParaRPr lang="en-US">
              <a:latin typeface="TW Cen MT"/>
            </a:endParaRPr>
          </a:p>
          <a:p>
            <a:endParaRPr lang="en-US"/>
          </a:p>
        </p:txBody>
      </p:sp>
      <p:sp>
        <p:nvSpPr>
          <p:cNvPr id="4" name="Slide Number Placeholder 2">
            <a:extLst>
              <a:ext uri="{FF2B5EF4-FFF2-40B4-BE49-F238E27FC236}">
                <a16:creationId xmlns:a16="http://schemas.microsoft.com/office/drawing/2014/main" id="{6570AD6F-E921-AB62-320A-F4783B44632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62</a:t>
            </a:fld>
            <a:endParaRPr lang="en-GB"/>
          </a:p>
        </p:txBody>
      </p:sp>
      <p:pic>
        <p:nvPicPr>
          <p:cNvPr id="2" name="Picture 1">
            <a:extLst>
              <a:ext uri="{FF2B5EF4-FFF2-40B4-BE49-F238E27FC236}">
                <a16:creationId xmlns:a16="http://schemas.microsoft.com/office/drawing/2014/main" id="{C89E5108-57BC-BEEA-AB60-7E816950E26C}"/>
              </a:ext>
            </a:extLst>
          </p:cNvPr>
          <p:cNvPicPr>
            <a:picLocks noChangeAspect="1"/>
          </p:cNvPicPr>
          <p:nvPr/>
        </p:nvPicPr>
        <p:blipFill>
          <a:blip r:embed="rId2"/>
          <a:stretch>
            <a:fillRect/>
          </a:stretch>
        </p:blipFill>
        <p:spPr>
          <a:xfrm>
            <a:off x="11582400" y="5774090"/>
            <a:ext cx="609600" cy="6096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 metrics</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7C86FBF1-6973-6830-779A-B79C117EDA2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63</a:t>
            </a:fld>
            <a:endParaRPr lang="en-GB"/>
          </a:p>
        </p:txBody>
      </p:sp>
      <p:pic>
        <p:nvPicPr>
          <p:cNvPr id="2" name="Picture 1">
            <a:extLst>
              <a:ext uri="{FF2B5EF4-FFF2-40B4-BE49-F238E27FC236}">
                <a16:creationId xmlns:a16="http://schemas.microsoft.com/office/drawing/2014/main" id="{5918E420-2308-7378-88CC-A677A3E7B354}"/>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27798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-4 Team Velocity</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454794EF-3E63-6E28-B733-80DCFCA059E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64</a:t>
            </a:fld>
            <a:endParaRPr lang="en-GB"/>
          </a:p>
        </p:txBody>
      </p:sp>
      <p:pic>
        <p:nvPicPr>
          <p:cNvPr id="2" name="Picture 1">
            <a:extLst>
              <a:ext uri="{FF2B5EF4-FFF2-40B4-BE49-F238E27FC236}">
                <a16:creationId xmlns:a16="http://schemas.microsoft.com/office/drawing/2014/main" id="{40BC5BAA-9AA8-FFF5-8E2B-E0BAE915FBEB}"/>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39603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buClr>
                <a:schemeClr val="accent1"/>
              </a:buClr>
            </a:pPr>
            <a:r>
              <a:rPr lang="en-US" sz="1600">
                <a:solidFill>
                  <a:schemeClr val="tx1"/>
                </a:solidFill>
                <a:latin typeface="+mn-lt"/>
              </a:rPr>
              <a:t>Team velocity for sprint- 4 is (Number of completed Story Points) = 43</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582B5B46-FB22-4C25-57B1-A94483E3AFEC}"/>
              </a:ext>
            </a:extLst>
          </p:cNvPr>
          <p:cNvPicPr>
            <a:picLocks noChangeAspect="1"/>
          </p:cNvPicPr>
          <p:nvPr/>
        </p:nvPicPr>
        <p:blipFill>
          <a:blip r:embed="rId2"/>
          <a:stretch>
            <a:fillRect/>
          </a:stretch>
        </p:blipFill>
        <p:spPr>
          <a:xfrm>
            <a:off x="11489082" y="5707558"/>
            <a:ext cx="609600" cy="609600"/>
          </a:xfrm>
          <a:prstGeom prst="rect">
            <a:avLst/>
          </a:prstGeom>
        </p:spPr>
      </p:pic>
      <p:graphicFrame>
        <p:nvGraphicFramePr>
          <p:cNvPr id="7" name="Chart 6">
            <a:extLst>
              <a:ext uri="{FF2B5EF4-FFF2-40B4-BE49-F238E27FC236}">
                <a16:creationId xmlns:a16="http://schemas.microsoft.com/office/drawing/2014/main" id="{7AD5CB62-B226-5E35-A661-E2F6E0448743}"/>
              </a:ext>
            </a:extLst>
          </p:cNvPr>
          <p:cNvGraphicFramePr>
            <a:graphicFrameLocks/>
          </p:cNvGraphicFramePr>
          <p:nvPr>
            <p:extLst>
              <p:ext uri="{D42A27DB-BD31-4B8C-83A1-F6EECF244321}">
                <p14:modId xmlns:p14="http://schemas.microsoft.com/office/powerpoint/2010/main" val="815553958"/>
              </p:ext>
            </p:extLst>
          </p:nvPr>
        </p:nvGraphicFramePr>
        <p:xfrm>
          <a:off x="4642343" y="640080"/>
          <a:ext cx="6432058" cy="521462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2">
            <a:extLst>
              <a:ext uri="{FF2B5EF4-FFF2-40B4-BE49-F238E27FC236}">
                <a16:creationId xmlns:a16="http://schemas.microsoft.com/office/drawing/2014/main" id="{F6541758-B3A9-509D-F7B0-807B5D79FE1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65</a:t>
            </a:fld>
            <a:endParaRPr lang="en-GB"/>
          </a:p>
        </p:txBody>
      </p:sp>
    </p:spTree>
    <p:extLst>
      <p:ext uri="{BB962C8B-B14F-4D97-AF65-F5344CB8AC3E}">
        <p14:creationId xmlns:p14="http://schemas.microsoft.com/office/powerpoint/2010/main" val="99307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Team’s Historical(AVG)</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Velocity</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54506C51-0684-22C5-755F-C1220AB95A8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66</a:t>
            </a:fld>
            <a:endParaRPr lang="en-GB"/>
          </a:p>
        </p:txBody>
      </p:sp>
      <p:pic>
        <p:nvPicPr>
          <p:cNvPr id="2" name="Picture 1">
            <a:extLst>
              <a:ext uri="{FF2B5EF4-FFF2-40B4-BE49-F238E27FC236}">
                <a16:creationId xmlns:a16="http://schemas.microsoft.com/office/drawing/2014/main" id="{19D23CEE-BF77-F8EE-1AC9-2A0ABC227E22}"/>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8874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1591056"/>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Average Velocity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Sum of Velocities for Completed Sprints</a:t>
            </a:r>
            <a:br>
              <a:rPr lang="en-US" sz="1500">
                <a:ea typeface="+mj-lt"/>
                <a:cs typeface="+mj-lt"/>
              </a:rPr>
            </a:br>
            <a:r>
              <a:rPr lang="en-US" sz="1500">
                <a:solidFill>
                  <a:srgbClr val="0D0D0D"/>
                </a:solidFill>
                <a:ea typeface="+mj-lt"/>
                <a:cs typeface="+mj-lt"/>
              </a:rPr>
              <a:t>Number of completed sprints</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Historical Velocity of </a:t>
            </a:r>
            <a:r>
              <a:rPr lang="en-US" sz="1500" err="1">
                <a:solidFill>
                  <a:srgbClr val="0D0D0D"/>
                </a:solidFill>
                <a:ea typeface="+mj-lt"/>
                <a:cs typeface="+mj-lt"/>
              </a:rPr>
              <a:t>Moodsphere</a:t>
            </a:r>
            <a:r>
              <a:rPr lang="en-US" sz="1500">
                <a:solidFill>
                  <a:srgbClr val="0D0D0D"/>
                </a:solidFill>
                <a:ea typeface="+mj-lt"/>
                <a:cs typeface="+mj-lt"/>
              </a:rPr>
              <a:t> is 34</a:t>
            </a:r>
          </a:p>
        </p:txBody>
      </p:sp>
      <p:cxnSp>
        <p:nvCxnSpPr>
          <p:cNvPr id="13" name="Straight Arrow Connector 12">
            <a:extLst>
              <a:ext uri="{FF2B5EF4-FFF2-40B4-BE49-F238E27FC236}">
                <a16:creationId xmlns:a16="http://schemas.microsoft.com/office/drawing/2014/main" id="{2C67B909-4E61-87A8-D032-04B9BA50FB8E}"/>
              </a:ext>
            </a:extLst>
          </p:cNvPr>
          <p:cNvCxnSpPr>
            <a:cxnSpLocks/>
          </p:cNvCxnSpPr>
          <p:nvPr/>
        </p:nvCxnSpPr>
        <p:spPr>
          <a:xfrm>
            <a:off x="1024128" y="2812211"/>
            <a:ext cx="2564461" cy="0"/>
          </a:xfrm>
          <a:prstGeom prst="straightConnector1">
            <a:avLst/>
          </a:prstGeom>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DF693142-DE2B-E861-64DB-6C7FCB665D1A}"/>
              </a:ext>
            </a:extLst>
          </p:cNvPr>
          <p:cNvPicPr>
            <a:picLocks noChangeAspect="1"/>
          </p:cNvPicPr>
          <p:nvPr/>
        </p:nvPicPr>
        <p:blipFill>
          <a:blip r:embed="rId2"/>
          <a:stretch>
            <a:fillRect/>
          </a:stretch>
        </p:blipFill>
        <p:spPr>
          <a:xfrm>
            <a:off x="11582400" y="5608320"/>
            <a:ext cx="609600" cy="609600"/>
          </a:xfrm>
          <a:prstGeom prst="rect">
            <a:avLst/>
          </a:prstGeom>
        </p:spPr>
      </p:pic>
      <p:graphicFrame>
        <p:nvGraphicFramePr>
          <p:cNvPr id="4" name="Chart 3">
            <a:extLst>
              <a:ext uri="{FF2B5EF4-FFF2-40B4-BE49-F238E27FC236}">
                <a16:creationId xmlns:a16="http://schemas.microsoft.com/office/drawing/2014/main" id="{7BEA5C2B-D676-CB6B-E885-4C86E8106929}"/>
              </a:ext>
            </a:extLst>
          </p:cNvPr>
          <p:cNvGraphicFramePr>
            <a:graphicFrameLocks/>
          </p:cNvGraphicFramePr>
          <p:nvPr>
            <p:extLst>
              <p:ext uri="{D42A27DB-BD31-4B8C-83A1-F6EECF244321}">
                <p14:modId xmlns:p14="http://schemas.microsoft.com/office/powerpoint/2010/main" val="1481543907"/>
              </p:ext>
            </p:extLst>
          </p:nvPr>
        </p:nvGraphicFramePr>
        <p:xfrm>
          <a:off x="4619244" y="460248"/>
          <a:ext cx="6663055" cy="5145024"/>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2">
            <a:extLst>
              <a:ext uri="{FF2B5EF4-FFF2-40B4-BE49-F238E27FC236}">
                <a16:creationId xmlns:a16="http://schemas.microsoft.com/office/drawing/2014/main" id="{9F0AC396-5286-259C-EC10-056C5D99BD6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67</a:t>
            </a:fld>
            <a:endParaRPr lang="en-GB"/>
          </a:p>
        </p:txBody>
      </p:sp>
    </p:spTree>
    <p:extLst>
      <p:ext uri="{BB962C8B-B14F-4D97-AF65-F5344CB8AC3E}">
        <p14:creationId xmlns:p14="http://schemas.microsoft.com/office/powerpoint/2010/main" val="413056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AB150A6E-5963-2192-B064-CD102025F94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68</a:t>
            </a:fld>
            <a:endParaRPr lang="en-GB"/>
          </a:p>
        </p:txBody>
      </p:sp>
      <p:pic>
        <p:nvPicPr>
          <p:cNvPr id="2" name="Picture 1">
            <a:extLst>
              <a:ext uri="{FF2B5EF4-FFF2-40B4-BE49-F238E27FC236}">
                <a16:creationId xmlns:a16="http://schemas.microsoft.com/office/drawing/2014/main" id="{25507FE8-C3F8-5C73-AFF2-F50DAF30DC2F}"/>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5534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Sprint-4</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Burndown chart</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BF1EE621-2059-33E6-509D-3457A4E72C25}"/>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69</a:t>
            </a:fld>
            <a:endParaRPr lang="en-GB"/>
          </a:p>
        </p:txBody>
      </p:sp>
      <p:pic>
        <p:nvPicPr>
          <p:cNvPr id="2" name="Picture 1">
            <a:extLst>
              <a:ext uri="{FF2B5EF4-FFF2-40B4-BE49-F238E27FC236}">
                <a16:creationId xmlns:a16="http://schemas.microsoft.com/office/drawing/2014/main" id="{54A9EFCE-A64A-73CB-A7CB-82E73DB49AF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7520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4272-D5F1-2FC4-4380-5BC77DA8C2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F4F3EA-51BE-C1C3-C575-C1F5F962E9C9}"/>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Problem</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statement</a:t>
            </a:r>
          </a:p>
        </p:txBody>
      </p:sp>
      <p:pic>
        <p:nvPicPr>
          <p:cNvPr id="21" name="Picture Placeholder 20" descr="A close - up of a record player">
            <a:extLst>
              <a:ext uri="{FF2B5EF4-FFF2-40B4-BE49-F238E27FC236}">
                <a16:creationId xmlns:a16="http://schemas.microsoft.com/office/drawing/2014/main" id="{4FABD06A-C9DF-7687-73ED-682A141654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pic>
        <p:nvPicPr>
          <p:cNvPr id="27" name="Picture Placeholder 26" descr="A crowd of people at a concert&#10;">
            <a:extLst>
              <a:ext uri="{FF2B5EF4-FFF2-40B4-BE49-F238E27FC236}">
                <a16:creationId xmlns:a16="http://schemas.microsoft.com/office/drawing/2014/main" id="{415B77DC-BACC-4459-E631-9E3E520C141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F8A6D5CC-3DC9-1A42-F69C-DAB0E8EFE7C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EE2A784D-7342-383F-5A04-8E9AD47AF63B}"/>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935BE3A1-01E3-8D76-49AE-E7F6C5C6B5C5}"/>
              </a:ext>
            </a:extLst>
          </p:cNvPr>
          <p:cNvSpPr>
            <a:spLocks noGrp="1"/>
          </p:cNvSpPr>
          <p:nvPr>
            <p:ph sz="quarter" idx="17"/>
          </p:nvPr>
        </p:nvSpPr>
        <p:spPr>
          <a:xfrm>
            <a:off x="4770438" y="2531173"/>
            <a:ext cx="6230411" cy="3390900"/>
          </a:xfrm>
        </p:spPr>
        <p:txBody>
          <a:bodyPr>
            <a:normAutofit/>
          </a:bodyPr>
          <a:lstStyle/>
          <a:p>
            <a:r>
              <a:rPr lang="en-US"/>
              <a:t>Conventional music streaming services frequently rely on general recommendation algorithms that ignore emotional relevance, which leaves users' emotional demands unmet. The Emotion-Based Music Recommender using Facial Recognition and Convolutional Neural Networks (CNN) project aims to combine state-of-the-art computer vision techniques in order to address this. The system uses CNNs and facial recognition technologies to accurately assess users' facial expressions for emotional indicators. The goal of this integration of sophisticated machine learning algorithms with visual data is to provide consumers with individualized music recommendations that are in line with their current emotional states, improving their listening experience as a whole.</a:t>
            </a:r>
          </a:p>
        </p:txBody>
      </p:sp>
      <p:sp>
        <p:nvSpPr>
          <p:cNvPr id="3" name="Slide Number Placeholder 2">
            <a:extLst>
              <a:ext uri="{FF2B5EF4-FFF2-40B4-BE49-F238E27FC236}">
                <a16:creationId xmlns:a16="http://schemas.microsoft.com/office/drawing/2014/main" id="{4221B9E3-AB6D-88A3-1D08-0EF7FAC9DF2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a:t>
            </a:fld>
            <a:endParaRPr lang="en-GB"/>
          </a:p>
        </p:txBody>
      </p:sp>
    </p:spTree>
    <p:extLst>
      <p:ext uri="{BB962C8B-B14F-4D97-AF65-F5344CB8AC3E}">
        <p14:creationId xmlns:p14="http://schemas.microsoft.com/office/powerpoint/2010/main" val="19353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139727" y="208979"/>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Sprint 4 Burndown Chart</a:t>
            </a:r>
          </a:p>
        </p:txBody>
      </p:sp>
      <p:sp>
        <p:nvSpPr>
          <p:cNvPr id="5" name="Slide Number Placeholder 2">
            <a:extLst>
              <a:ext uri="{FF2B5EF4-FFF2-40B4-BE49-F238E27FC236}">
                <a16:creationId xmlns:a16="http://schemas.microsoft.com/office/drawing/2014/main" id="{18E6B675-BF8C-C985-FF0F-645EF3C4CE53}"/>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70</a:t>
            </a:fld>
            <a:endParaRPr lang="en-GB"/>
          </a:p>
        </p:txBody>
      </p:sp>
      <p:pic>
        <p:nvPicPr>
          <p:cNvPr id="4" name="Picture 3">
            <a:extLst>
              <a:ext uri="{FF2B5EF4-FFF2-40B4-BE49-F238E27FC236}">
                <a16:creationId xmlns:a16="http://schemas.microsoft.com/office/drawing/2014/main" id="{8FF29F19-7F6A-2219-9AFE-24C49BF18900}"/>
              </a:ext>
            </a:extLst>
          </p:cNvPr>
          <p:cNvPicPr>
            <a:picLocks noChangeAspect="1"/>
          </p:cNvPicPr>
          <p:nvPr/>
        </p:nvPicPr>
        <p:blipFill>
          <a:blip r:embed="rId2"/>
          <a:stretch>
            <a:fillRect/>
          </a:stretch>
        </p:blipFill>
        <p:spPr>
          <a:xfrm>
            <a:off x="635000" y="722914"/>
            <a:ext cx="10922000" cy="5447963"/>
          </a:xfrm>
          <a:prstGeom prst="rect">
            <a:avLst/>
          </a:prstGeom>
        </p:spPr>
      </p:pic>
      <p:pic>
        <p:nvPicPr>
          <p:cNvPr id="6" name="Picture 5">
            <a:extLst>
              <a:ext uri="{FF2B5EF4-FFF2-40B4-BE49-F238E27FC236}">
                <a16:creationId xmlns:a16="http://schemas.microsoft.com/office/drawing/2014/main" id="{BA382DA5-9C3E-9CE8-C37D-49A6B91C962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55195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2" name="TextBox 1">
            <a:extLst>
              <a:ext uri="{FF2B5EF4-FFF2-40B4-BE49-F238E27FC236}">
                <a16:creationId xmlns:a16="http://schemas.microsoft.com/office/drawing/2014/main" id="{2A00115B-3130-E5B2-52D3-735C742642E0}"/>
              </a:ext>
            </a:extLst>
          </p:cNvPr>
          <p:cNvSpPr txBox="1"/>
          <p:nvPr/>
        </p:nvSpPr>
        <p:spPr>
          <a:xfrm>
            <a:off x="797450" y="2879641"/>
            <a:ext cx="40522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a:p>
            <a:r>
              <a:rPr lang="en-US">
                <a:solidFill>
                  <a:srgbClr val="131619"/>
                </a:solidFill>
                <a:ea typeface="+mn-lt"/>
                <a:cs typeface="+mn-lt"/>
              </a:rPr>
              <a:t>Average Burndown Rate = Total Variance/ Total Number of Intervals</a:t>
            </a:r>
            <a:endParaRPr lang="en-US"/>
          </a:p>
          <a:p>
            <a:r>
              <a:rPr lang="en-US">
                <a:solidFill>
                  <a:srgbClr val="131619"/>
                </a:solidFill>
                <a:ea typeface="+mn-lt"/>
                <a:cs typeface="+mn-lt"/>
              </a:rPr>
              <a:t>Where:</a:t>
            </a:r>
            <a:endParaRPr lang="en-US"/>
          </a:p>
          <a:p>
            <a:pPr marL="285750" indent="-285750">
              <a:buFont typeface="Arial"/>
              <a:buChar char="•"/>
            </a:pPr>
            <a:r>
              <a:rPr lang="en-US">
                <a:solidFill>
                  <a:srgbClr val="131619"/>
                </a:solidFill>
                <a:ea typeface="+mn-lt"/>
                <a:cs typeface="+mn-lt"/>
              </a:rPr>
              <a:t>Total Variance = </a:t>
            </a:r>
            <a:r>
              <a:rPr lang="en-US" err="1">
                <a:solidFill>
                  <a:srgbClr val="131619"/>
                </a:solidFill>
                <a:ea typeface="+mn-lt"/>
                <a:cs typeface="+mn-lt"/>
              </a:rPr>
              <a:t>Σ</a:t>
            </a:r>
            <a:r>
              <a:rPr lang="en-US">
                <a:solidFill>
                  <a:srgbClr val="131619"/>
                </a:solidFill>
                <a:ea typeface="+mn-lt"/>
                <a:cs typeface="+mn-lt"/>
              </a:rPr>
              <a:t> (Ideal Burndown - Actual Burndown) for all intervals</a:t>
            </a:r>
            <a:endParaRPr lang="en-US"/>
          </a:p>
          <a:p>
            <a:pPr marL="285750" indent="-285750">
              <a:buFont typeface="Arial"/>
              <a:buChar char="•"/>
            </a:pPr>
            <a:r>
              <a:rPr lang="en-US">
                <a:solidFill>
                  <a:srgbClr val="131619"/>
                </a:solidFill>
                <a:ea typeface="+mn-lt"/>
                <a:cs typeface="+mn-lt"/>
              </a:rPr>
              <a:t>Total Number of Intervals = Number of intervals (e.g., days, weeks) during the project duration. In our Case it is 3days.</a:t>
            </a:r>
            <a:endParaRPr lang="en-US"/>
          </a:p>
          <a:p>
            <a:endParaRPr lang="en-US"/>
          </a:p>
        </p:txBody>
      </p:sp>
      <p:sp>
        <p:nvSpPr>
          <p:cNvPr id="4" name="Slide Number Placeholder 2">
            <a:extLst>
              <a:ext uri="{FF2B5EF4-FFF2-40B4-BE49-F238E27FC236}">
                <a16:creationId xmlns:a16="http://schemas.microsoft.com/office/drawing/2014/main" id="{DBD5C720-0658-6B92-BC35-4F45894356F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71</a:t>
            </a:fld>
            <a:endParaRPr lang="en-GB"/>
          </a:p>
        </p:txBody>
      </p:sp>
      <p:pic>
        <p:nvPicPr>
          <p:cNvPr id="3" name="Picture 2">
            <a:extLst>
              <a:ext uri="{FF2B5EF4-FFF2-40B4-BE49-F238E27FC236}">
                <a16:creationId xmlns:a16="http://schemas.microsoft.com/office/drawing/2014/main" id="{32A983C4-96D2-4129-22F4-BD1C5321881D}"/>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92559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72249" y="195315"/>
            <a:ext cx="56375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Average Burndown Chart</a:t>
            </a:r>
          </a:p>
        </p:txBody>
      </p:sp>
      <p:sp>
        <p:nvSpPr>
          <p:cNvPr id="4" name="Slide Number Placeholder 2">
            <a:extLst>
              <a:ext uri="{FF2B5EF4-FFF2-40B4-BE49-F238E27FC236}">
                <a16:creationId xmlns:a16="http://schemas.microsoft.com/office/drawing/2014/main" id="{88578C48-8C56-185D-F1C8-BA7C4F79A47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72</a:t>
            </a:fld>
            <a:endParaRPr lang="en-GB"/>
          </a:p>
        </p:txBody>
      </p:sp>
      <p:pic>
        <p:nvPicPr>
          <p:cNvPr id="6" name="Picture 5" descr="A graph with a line going up&#10;&#10;Description automatically generated">
            <a:extLst>
              <a:ext uri="{FF2B5EF4-FFF2-40B4-BE49-F238E27FC236}">
                <a16:creationId xmlns:a16="http://schemas.microsoft.com/office/drawing/2014/main" id="{F8049BE7-5F3D-206F-FE7D-8E137D5B0EF2}"/>
              </a:ext>
            </a:extLst>
          </p:cNvPr>
          <p:cNvPicPr>
            <a:picLocks noChangeAspect="1"/>
          </p:cNvPicPr>
          <p:nvPr/>
        </p:nvPicPr>
        <p:blipFill>
          <a:blip r:embed="rId2"/>
          <a:stretch>
            <a:fillRect/>
          </a:stretch>
        </p:blipFill>
        <p:spPr>
          <a:xfrm>
            <a:off x="481263" y="681727"/>
            <a:ext cx="11339764" cy="5434388"/>
          </a:xfrm>
          <a:prstGeom prst="rect">
            <a:avLst/>
          </a:prstGeom>
        </p:spPr>
      </p:pic>
      <p:pic>
        <p:nvPicPr>
          <p:cNvPr id="8" name="Picture 7">
            <a:extLst>
              <a:ext uri="{FF2B5EF4-FFF2-40B4-BE49-F238E27FC236}">
                <a16:creationId xmlns:a16="http://schemas.microsoft.com/office/drawing/2014/main" id="{DAFFF831-42A7-8772-7180-0F86A48EAAF8}"/>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0526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797450" y="314125"/>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Historical Burndown chart </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2" name="TextBox 1">
            <a:extLst>
              <a:ext uri="{FF2B5EF4-FFF2-40B4-BE49-F238E27FC236}">
                <a16:creationId xmlns:a16="http://schemas.microsoft.com/office/drawing/2014/main" id="{2A00115B-3130-E5B2-52D3-735C742642E0}"/>
              </a:ext>
            </a:extLst>
          </p:cNvPr>
          <p:cNvSpPr txBox="1"/>
          <p:nvPr/>
        </p:nvSpPr>
        <p:spPr>
          <a:xfrm>
            <a:off x="865481" y="3791184"/>
            <a:ext cx="40734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Historical burndown chart = Sum(Sprint 1 + Sprint 2 + Sprint 3 + Sprint 4)</a:t>
            </a:r>
          </a:p>
        </p:txBody>
      </p:sp>
      <p:sp>
        <p:nvSpPr>
          <p:cNvPr id="4" name="Slide Number Placeholder 2">
            <a:extLst>
              <a:ext uri="{FF2B5EF4-FFF2-40B4-BE49-F238E27FC236}">
                <a16:creationId xmlns:a16="http://schemas.microsoft.com/office/drawing/2014/main" id="{DE43F1F5-C9D7-BA5F-1BF5-0210695C2E5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73</a:t>
            </a:fld>
            <a:endParaRPr lang="en-GB"/>
          </a:p>
        </p:txBody>
      </p:sp>
      <p:pic>
        <p:nvPicPr>
          <p:cNvPr id="3" name="Picture 2">
            <a:extLst>
              <a:ext uri="{FF2B5EF4-FFF2-40B4-BE49-F238E27FC236}">
                <a16:creationId xmlns:a16="http://schemas.microsoft.com/office/drawing/2014/main" id="{B96F58C0-EBE7-EDF6-FFCC-A4B2BA56D056}"/>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3372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353A9-E4D1-9593-96A9-AC8CD809D614}"/>
              </a:ext>
            </a:extLst>
          </p:cNvPr>
          <p:cNvSpPr txBox="1"/>
          <p:nvPr/>
        </p:nvSpPr>
        <p:spPr>
          <a:xfrm>
            <a:off x="3283622" y="177002"/>
            <a:ext cx="5623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Historical Burndown Chart</a:t>
            </a:r>
          </a:p>
        </p:txBody>
      </p:sp>
      <p:sp>
        <p:nvSpPr>
          <p:cNvPr id="4" name="Slide Number Placeholder 2">
            <a:extLst>
              <a:ext uri="{FF2B5EF4-FFF2-40B4-BE49-F238E27FC236}">
                <a16:creationId xmlns:a16="http://schemas.microsoft.com/office/drawing/2014/main" id="{8B12F680-E411-DFA1-FB38-D630DC1071A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74</a:t>
            </a:fld>
            <a:endParaRPr lang="en-GB"/>
          </a:p>
        </p:txBody>
      </p:sp>
      <p:pic>
        <p:nvPicPr>
          <p:cNvPr id="5" name="Picture 4">
            <a:extLst>
              <a:ext uri="{FF2B5EF4-FFF2-40B4-BE49-F238E27FC236}">
                <a16:creationId xmlns:a16="http://schemas.microsoft.com/office/drawing/2014/main" id="{97A4A81A-8F59-CC02-DEA5-89BBB8516566}"/>
              </a:ext>
            </a:extLst>
          </p:cNvPr>
          <p:cNvPicPr>
            <a:picLocks noChangeAspect="1"/>
          </p:cNvPicPr>
          <p:nvPr/>
        </p:nvPicPr>
        <p:blipFill>
          <a:blip r:embed="rId2"/>
          <a:stretch>
            <a:fillRect/>
          </a:stretch>
        </p:blipFill>
        <p:spPr>
          <a:xfrm>
            <a:off x="481263" y="698554"/>
            <a:ext cx="11339764" cy="5460892"/>
          </a:xfrm>
          <a:prstGeom prst="rect">
            <a:avLst/>
          </a:prstGeom>
        </p:spPr>
      </p:pic>
      <p:pic>
        <p:nvPicPr>
          <p:cNvPr id="7" name="Picture 6">
            <a:extLst>
              <a:ext uri="{FF2B5EF4-FFF2-40B4-BE49-F238E27FC236}">
                <a16:creationId xmlns:a16="http://schemas.microsoft.com/office/drawing/2014/main" id="{94645CA4-9120-AD0C-2CCF-6DDB1B3906E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126426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Sprint- 4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DB874D59-6575-D38B-71F3-6FA30040C1B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75</a:t>
            </a:fld>
            <a:endParaRPr lang="en-GB"/>
          </a:p>
        </p:txBody>
      </p:sp>
      <p:pic>
        <p:nvPicPr>
          <p:cNvPr id="2" name="Picture 1">
            <a:extLst>
              <a:ext uri="{FF2B5EF4-FFF2-40B4-BE49-F238E27FC236}">
                <a16:creationId xmlns:a16="http://schemas.microsoft.com/office/drawing/2014/main" id="{1A64D235-F088-4355-8863-153F0B85346B}"/>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1469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Completed/committed Ratio for Sprint – 4 is </a:t>
            </a:r>
          </a:p>
          <a:p>
            <a:pPr algn="l" defTabSz="914400">
              <a:lnSpc>
                <a:spcPct val="90000"/>
              </a:lnSpc>
              <a:spcAft>
                <a:spcPts val="600"/>
              </a:spcAft>
            </a:pPr>
            <a:r>
              <a:rPr lang="en-US" sz="1500">
                <a:solidFill>
                  <a:srgbClr val="0D0D0D"/>
                </a:solidFill>
                <a:ea typeface="+mj-lt"/>
                <a:cs typeface="+mj-lt"/>
              </a:rPr>
              <a:t>43/46 = 93.47%</a:t>
            </a:r>
          </a:p>
        </p:txBody>
      </p:sp>
      <p:pic>
        <p:nvPicPr>
          <p:cNvPr id="2" name="Picture 1">
            <a:extLst>
              <a:ext uri="{FF2B5EF4-FFF2-40B4-BE49-F238E27FC236}">
                <a16:creationId xmlns:a16="http://schemas.microsoft.com/office/drawing/2014/main" id="{16FBD4CE-C2F0-7E17-472B-588DF3AD7567}"/>
              </a:ext>
            </a:extLst>
          </p:cNvPr>
          <p:cNvPicPr>
            <a:picLocks noChangeAspect="1"/>
          </p:cNvPicPr>
          <p:nvPr/>
        </p:nvPicPr>
        <p:blipFill>
          <a:blip r:embed="rId2"/>
          <a:stretch>
            <a:fillRect/>
          </a:stretch>
        </p:blipFill>
        <p:spPr>
          <a:xfrm>
            <a:off x="11582400" y="5752163"/>
            <a:ext cx="609600" cy="609600"/>
          </a:xfrm>
          <a:prstGeom prst="rect">
            <a:avLst/>
          </a:prstGeom>
        </p:spPr>
      </p:pic>
      <p:graphicFrame>
        <p:nvGraphicFramePr>
          <p:cNvPr id="3" name="Chart 2">
            <a:extLst>
              <a:ext uri="{FF2B5EF4-FFF2-40B4-BE49-F238E27FC236}">
                <a16:creationId xmlns:a16="http://schemas.microsoft.com/office/drawing/2014/main" id="{D457A801-0096-0CB1-B40A-4E58B7A2247F}"/>
              </a:ext>
            </a:extLst>
          </p:cNvPr>
          <p:cNvGraphicFramePr>
            <a:graphicFrameLocks/>
          </p:cNvGraphicFramePr>
          <p:nvPr>
            <p:extLst>
              <p:ext uri="{D42A27DB-BD31-4B8C-83A1-F6EECF244321}">
                <p14:modId xmlns:p14="http://schemas.microsoft.com/office/powerpoint/2010/main" val="4041715474"/>
              </p:ext>
            </p:extLst>
          </p:nvPr>
        </p:nvGraphicFramePr>
        <p:xfrm>
          <a:off x="5234369" y="789432"/>
          <a:ext cx="6200902" cy="414528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2">
            <a:extLst>
              <a:ext uri="{FF2B5EF4-FFF2-40B4-BE49-F238E27FC236}">
                <a16:creationId xmlns:a16="http://schemas.microsoft.com/office/drawing/2014/main" id="{177C3E80-B00C-998E-6157-46BCC3EAD8B9}"/>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76</a:t>
            </a:fld>
            <a:endParaRPr lang="en-GB"/>
          </a:p>
        </p:txBody>
      </p:sp>
    </p:spTree>
    <p:extLst>
      <p:ext uri="{BB962C8B-B14F-4D97-AF65-F5344CB8AC3E}">
        <p14:creationId xmlns:p14="http://schemas.microsoft.com/office/powerpoint/2010/main" val="26390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Average</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523A22AB-A5F9-2183-9474-47A68FAC538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77</a:t>
            </a:fld>
            <a:endParaRPr lang="en-GB"/>
          </a:p>
        </p:txBody>
      </p:sp>
      <p:pic>
        <p:nvPicPr>
          <p:cNvPr id="2" name="Picture 1">
            <a:extLst>
              <a:ext uri="{FF2B5EF4-FFF2-40B4-BE49-F238E27FC236}">
                <a16:creationId xmlns:a16="http://schemas.microsoft.com/office/drawing/2014/main" id="{AD1C0596-7339-03F4-CB57-54D5AA6563CE}"/>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9373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1969008"/>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500">
                <a:solidFill>
                  <a:srgbClr val="0D0D0D"/>
                </a:solidFill>
                <a:ea typeface="+mj-lt"/>
                <a:cs typeface="+mj-lt"/>
              </a:rPr>
              <a:t>Average Ratio = </a:t>
            </a:r>
          </a:p>
          <a:p>
            <a:pPr algn="l" defTabSz="914400">
              <a:lnSpc>
                <a:spcPct val="90000"/>
              </a:lnSpc>
              <a:spcAft>
                <a:spcPts val="600"/>
              </a:spcAft>
            </a:pPr>
            <a:r>
              <a:rPr lang="en-US" sz="1500" err="1">
                <a:solidFill>
                  <a:srgbClr val="0D0D0D"/>
                </a:solidFill>
                <a:ea typeface="+mj-lt"/>
                <a:cs typeface="+mj-lt"/>
              </a:rPr>
              <a:t>AvG</a:t>
            </a:r>
            <a:r>
              <a:rPr lang="en-US" sz="1500">
                <a:solidFill>
                  <a:srgbClr val="0D0D0D"/>
                </a:solidFill>
                <a:ea typeface="+mj-lt"/>
                <a:cs typeface="+mj-lt"/>
              </a:rPr>
              <a:t>(Sprint-2 +sprint-3 + SPRINT 4  Ratio)</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Average Ratio is  -  83.93%</a:t>
            </a:r>
            <a:br>
              <a:rPr lang="en-US" sz="1500">
                <a:ea typeface="+mj-lt"/>
                <a:cs typeface="+mj-lt"/>
              </a:rPr>
            </a:br>
            <a:br>
              <a:rPr lang="en-US" sz="1500">
                <a:ea typeface="+mj-lt"/>
                <a:cs typeface="+mj-lt"/>
              </a:rPr>
            </a:br>
            <a:endParaRPr lang="en-US" sz="1500">
              <a:solidFill>
                <a:srgbClr val="0D0D0D"/>
              </a:solidFill>
              <a:ea typeface="+mj-lt"/>
              <a:cs typeface="+mj-lt"/>
            </a:endParaRPr>
          </a:p>
        </p:txBody>
      </p:sp>
      <p:pic>
        <p:nvPicPr>
          <p:cNvPr id="2" name="Picture 1">
            <a:extLst>
              <a:ext uri="{FF2B5EF4-FFF2-40B4-BE49-F238E27FC236}">
                <a16:creationId xmlns:a16="http://schemas.microsoft.com/office/drawing/2014/main" id="{DF32D566-CB6E-45E0-1682-F770B14BECF8}"/>
              </a:ext>
            </a:extLst>
          </p:cNvPr>
          <p:cNvPicPr>
            <a:picLocks noChangeAspect="1"/>
          </p:cNvPicPr>
          <p:nvPr/>
        </p:nvPicPr>
        <p:blipFill>
          <a:blip r:embed="rId2"/>
          <a:stretch>
            <a:fillRect/>
          </a:stretch>
        </p:blipFill>
        <p:spPr>
          <a:xfrm>
            <a:off x="11582400" y="5752163"/>
            <a:ext cx="609600" cy="609600"/>
          </a:xfrm>
          <a:prstGeom prst="rect">
            <a:avLst/>
          </a:prstGeom>
        </p:spPr>
      </p:pic>
      <p:graphicFrame>
        <p:nvGraphicFramePr>
          <p:cNvPr id="3" name="Chart 2">
            <a:extLst>
              <a:ext uri="{FF2B5EF4-FFF2-40B4-BE49-F238E27FC236}">
                <a16:creationId xmlns:a16="http://schemas.microsoft.com/office/drawing/2014/main" id="{8CF5F839-C527-20AE-3C43-D7A6280613C0}"/>
              </a:ext>
            </a:extLst>
          </p:cNvPr>
          <p:cNvGraphicFramePr>
            <a:graphicFrameLocks/>
          </p:cNvGraphicFramePr>
          <p:nvPr>
            <p:extLst>
              <p:ext uri="{D42A27DB-BD31-4B8C-83A1-F6EECF244321}">
                <p14:modId xmlns:p14="http://schemas.microsoft.com/office/powerpoint/2010/main" val="1151987982"/>
              </p:ext>
            </p:extLst>
          </p:nvPr>
        </p:nvGraphicFramePr>
        <p:xfrm>
          <a:off x="6535483" y="3268599"/>
          <a:ext cx="4412193" cy="26831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CE455B63-38FE-25DD-8E3B-2FEB747F4C15}"/>
              </a:ext>
            </a:extLst>
          </p:cNvPr>
          <p:cNvGraphicFramePr>
            <a:graphicFrameLocks/>
          </p:cNvGraphicFramePr>
          <p:nvPr>
            <p:extLst>
              <p:ext uri="{D42A27DB-BD31-4B8C-83A1-F6EECF244321}">
                <p14:modId xmlns:p14="http://schemas.microsoft.com/office/powerpoint/2010/main" val="690230468"/>
              </p:ext>
            </p:extLst>
          </p:nvPr>
        </p:nvGraphicFramePr>
        <p:xfrm>
          <a:off x="6534404" y="345778"/>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2">
            <a:extLst>
              <a:ext uri="{FF2B5EF4-FFF2-40B4-BE49-F238E27FC236}">
                <a16:creationId xmlns:a16="http://schemas.microsoft.com/office/drawing/2014/main" id="{CB31D78C-4C01-1ED6-9CA0-A748D7E0C7E9}"/>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78</a:t>
            </a:fld>
            <a:endParaRPr lang="en-GB"/>
          </a:p>
        </p:txBody>
      </p:sp>
    </p:spTree>
    <p:extLst>
      <p:ext uri="{BB962C8B-B14F-4D97-AF65-F5344CB8AC3E}">
        <p14:creationId xmlns:p14="http://schemas.microsoft.com/office/powerpoint/2010/main" val="22830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Graphic spid="9"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Historic</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Completed/committed </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br>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Ratio</a:t>
            </a:r>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F24C9418-36BB-85EA-9CAE-AB9E22D7BD4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79</a:t>
            </a:fld>
            <a:endParaRPr lang="en-GB"/>
          </a:p>
        </p:txBody>
      </p:sp>
      <p:pic>
        <p:nvPicPr>
          <p:cNvPr id="2" name="Picture 1">
            <a:extLst>
              <a:ext uri="{FF2B5EF4-FFF2-40B4-BE49-F238E27FC236}">
                <a16:creationId xmlns:a16="http://schemas.microsoft.com/office/drawing/2014/main" id="{2B3353D9-7DEF-7071-EE79-9F6A71DAC2F1}"/>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4908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tEAM</a:t>
            </a: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-WORK AGREEMENT</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3" name="Footer Placeholder 15">
            <a:extLst>
              <a:ext uri="{FF2B5EF4-FFF2-40B4-BE49-F238E27FC236}">
                <a16:creationId xmlns:a16="http://schemas.microsoft.com/office/drawing/2014/main" id="{13F39189-2887-C4AE-A724-86C432F64B6D}"/>
              </a:ext>
            </a:extLst>
          </p:cNvPr>
          <p:cNvSpPr>
            <a:spLocks noGrp="1"/>
          </p:cNvSpPr>
          <p:nvPr>
            <p:ph type="dt" sz="half" idx="10"/>
          </p:nvPr>
        </p:nvSpPr>
        <p:spPr>
          <a:xfrm rot="10800000" flipV="1">
            <a:off x="1171575" y="6410325"/>
            <a:ext cx="10440988" cy="447675"/>
          </a:xfrm>
        </p:spPr>
        <p:txBody>
          <a:bodyPr/>
          <a:lstStyle/>
          <a:p>
            <a:endParaRPr lang="en-US" sz="1100">
              <a:solidFill>
                <a:schemeClr val="tx1">
                  <a:lumMod val="95000"/>
                  <a:lumOff val="5000"/>
                </a:schemeClr>
              </a:solidFill>
              <a:highlight>
                <a:srgbClr val="58A67E"/>
              </a:highlight>
            </a:endParaRPr>
          </a:p>
        </p:txBody>
      </p:sp>
      <p:sp>
        <p:nvSpPr>
          <p:cNvPr id="5" name="Slide Number Placeholder 2">
            <a:extLst>
              <a:ext uri="{FF2B5EF4-FFF2-40B4-BE49-F238E27FC236}">
                <a16:creationId xmlns:a16="http://schemas.microsoft.com/office/drawing/2014/main" id="{07FE806E-7308-9B77-0946-7B7D0608805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a:t>
            </a:fld>
            <a:endParaRPr lang="en-GB"/>
          </a:p>
        </p:txBody>
      </p:sp>
    </p:spTree>
    <p:extLst>
      <p:ext uri="{BB962C8B-B14F-4D97-AF65-F5344CB8AC3E}">
        <p14:creationId xmlns:p14="http://schemas.microsoft.com/office/powerpoint/2010/main" val="278296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1024128" y="2286000"/>
            <a:ext cx="3133580" cy="3931920"/>
          </a:xfrm>
          <a:prstGeom prst="rect">
            <a:avLst/>
          </a:prstGeom>
        </p:spPr>
        <p:txBody>
          <a:bodyPr vert="horz" lIns="45720" tIns="45720" rIns="45720" bIns="45720" rtlCol="0" anchor="t">
            <a:normAutofit/>
          </a:bodyP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90000"/>
              </a:lnSpc>
              <a:spcAft>
                <a:spcPts val="600"/>
              </a:spcAft>
            </a:pPr>
            <a:r>
              <a:rPr lang="en-US" sz="1600">
                <a:solidFill>
                  <a:schemeClr val="tx1"/>
                </a:solidFill>
                <a:ea typeface="+mj-lt"/>
                <a:cs typeface="+mj-lt"/>
              </a:rPr>
              <a:t>Historic Ratio =</a:t>
            </a:r>
            <a:endParaRPr lang="en-US" sz="1500">
              <a:solidFill>
                <a:schemeClr val="tx1"/>
              </a:solidFill>
              <a:ea typeface="+mj-lt"/>
              <a:cs typeface="+mj-lt"/>
            </a:endParaRPr>
          </a:p>
          <a:p>
            <a:pPr algn="l" defTabSz="914400">
              <a:lnSpc>
                <a:spcPct val="90000"/>
              </a:lnSpc>
              <a:spcAft>
                <a:spcPts val="600"/>
              </a:spcAft>
            </a:pPr>
            <a:r>
              <a:rPr lang="en-US" sz="1500">
                <a:solidFill>
                  <a:srgbClr val="0D0D0D"/>
                </a:solidFill>
                <a:ea typeface="+mj-lt"/>
                <a:cs typeface="+mj-lt"/>
              </a:rPr>
              <a:t>Total completed work</a:t>
            </a:r>
            <a:br>
              <a:rPr lang="en-US" sz="1500">
                <a:ea typeface="+mj-lt"/>
                <a:cs typeface="+mj-lt"/>
              </a:rPr>
            </a:br>
            <a:r>
              <a:rPr lang="en-US" sz="1500">
                <a:solidFill>
                  <a:srgbClr val="0D0D0D"/>
                </a:solidFill>
                <a:ea typeface="+mj-lt"/>
                <a:cs typeface="+mj-lt"/>
              </a:rPr>
              <a:t>Total committed work</a:t>
            </a: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endParaRPr lang="en-US" sz="1500">
              <a:solidFill>
                <a:srgbClr val="0D0D0D"/>
              </a:solidFill>
              <a:ea typeface="+mj-lt"/>
              <a:cs typeface="+mj-lt"/>
            </a:endParaRPr>
          </a:p>
          <a:p>
            <a:pPr algn="l" defTabSz="914400">
              <a:lnSpc>
                <a:spcPct val="90000"/>
              </a:lnSpc>
              <a:spcAft>
                <a:spcPts val="600"/>
              </a:spcAft>
            </a:pPr>
            <a:r>
              <a:rPr lang="en-US" sz="1500">
                <a:solidFill>
                  <a:srgbClr val="0D0D0D"/>
                </a:solidFill>
                <a:ea typeface="+mj-lt"/>
                <a:cs typeface="+mj-lt"/>
              </a:rPr>
              <a:t>Historic Ratio is – 83.93%</a:t>
            </a:r>
          </a:p>
          <a:p>
            <a:pPr algn="l" defTabSz="914400">
              <a:lnSpc>
                <a:spcPct val="90000"/>
              </a:lnSpc>
              <a:spcAft>
                <a:spcPts val="600"/>
              </a:spcAft>
            </a:pPr>
            <a:endParaRPr lang="en-US" sz="1500">
              <a:solidFill>
                <a:srgbClr val="0D0D0D"/>
              </a:solidFill>
              <a:ea typeface="+mj-lt"/>
              <a:cs typeface="+mj-lt"/>
            </a:endParaRPr>
          </a:p>
        </p:txBody>
      </p:sp>
      <p:cxnSp>
        <p:nvCxnSpPr>
          <p:cNvPr id="11" name="Straight Connector 10">
            <a:extLst>
              <a:ext uri="{FF2B5EF4-FFF2-40B4-BE49-F238E27FC236}">
                <a16:creationId xmlns:a16="http://schemas.microsoft.com/office/drawing/2014/main" id="{C8EA7EE9-1790-1881-FBC0-995076AFC5BB}"/>
              </a:ext>
            </a:extLst>
          </p:cNvPr>
          <p:cNvCxnSpPr/>
          <p:nvPr/>
        </p:nvCxnSpPr>
        <p:spPr>
          <a:xfrm>
            <a:off x="1024128" y="2794958"/>
            <a:ext cx="1477532" cy="0"/>
          </a:xfrm>
          <a:prstGeom prst="line">
            <a:avLst/>
          </a:prstGeom>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34E13CEE-09B9-57C8-9A58-596AC3A0FF7D}"/>
              </a:ext>
            </a:extLst>
          </p:cNvPr>
          <p:cNvPicPr>
            <a:picLocks noChangeAspect="1"/>
          </p:cNvPicPr>
          <p:nvPr/>
        </p:nvPicPr>
        <p:blipFill>
          <a:blip r:embed="rId2"/>
          <a:stretch>
            <a:fillRect/>
          </a:stretch>
        </p:blipFill>
        <p:spPr>
          <a:xfrm>
            <a:off x="11582400" y="5763315"/>
            <a:ext cx="609600" cy="609600"/>
          </a:xfrm>
          <a:prstGeom prst="rect">
            <a:avLst/>
          </a:prstGeom>
        </p:spPr>
      </p:pic>
      <p:graphicFrame>
        <p:nvGraphicFramePr>
          <p:cNvPr id="3" name="Chart 2">
            <a:extLst>
              <a:ext uri="{FF2B5EF4-FFF2-40B4-BE49-F238E27FC236}">
                <a16:creationId xmlns:a16="http://schemas.microsoft.com/office/drawing/2014/main" id="{E155BBD8-D3EC-056B-1017-B63478BC1B09}"/>
              </a:ext>
            </a:extLst>
          </p:cNvPr>
          <p:cNvGraphicFramePr>
            <a:graphicFrameLocks/>
          </p:cNvGraphicFramePr>
          <p:nvPr>
            <p:extLst>
              <p:ext uri="{D42A27DB-BD31-4B8C-83A1-F6EECF244321}">
                <p14:modId xmlns:p14="http://schemas.microsoft.com/office/powerpoint/2010/main" val="3810757331"/>
              </p:ext>
            </p:extLst>
          </p:nvPr>
        </p:nvGraphicFramePr>
        <p:xfrm>
          <a:off x="6388100" y="3683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C6BC138-B2C5-D4B8-060A-A8AD8BF16A8F}"/>
              </a:ext>
            </a:extLst>
          </p:cNvPr>
          <p:cNvGraphicFramePr>
            <a:graphicFrameLocks/>
          </p:cNvGraphicFramePr>
          <p:nvPr>
            <p:extLst>
              <p:ext uri="{D42A27DB-BD31-4B8C-83A1-F6EECF244321}">
                <p14:modId xmlns:p14="http://schemas.microsoft.com/office/powerpoint/2010/main" val="4117720089"/>
              </p:ext>
            </p:extLst>
          </p:nvPr>
        </p:nvGraphicFramePr>
        <p:xfrm>
          <a:off x="6388100" y="3373761"/>
          <a:ext cx="4587631" cy="2694354"/>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2">
            <a:extLst>
              <a:ext uri="{FF2B5EF4-FFF2-40B4-BE49-F238E27FC236}">
                <a16:creationId xmlns:a16="http://schemas.microsoft.com/office/drawing/2014/main" id="{54590BEC-4474-30B3-3B3C-D44ED9E20F2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80</a:t>
            </a:fld>
            <a:endParaRPr lang="en-GB"/>
          </a:p>
        </p:txBody>
      </p:sp>
    </p:spTree>
    <p:extLst>
      <p:ext uri="{BB962C8B-B14F-4D97-AF65-F5344CB8AC3E}">
        <p14:creationId xmlns:p14="http://schemas.microsoft.com/office/powerpoint/2010/main" val="274398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3" grpId="0">
        <p:bldAsOne/>
      </p:bldGraphic>
      <p:bldGraphic spid="7"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RETROSPECTIVE</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81</a:t>
            </a:fld>
            <a:endParaRPr lang="en-US"/>
          </a:p>
        </p:txBody>
      </p:sp>
      <p:sp>
        <p:nvSpPr>
          <p:cNvPr id="2" name="Footer Placeholder 4">
            <a:extLst>
              <a:ext uri="{FF2B5EF4-FFF2-40B4-BE49-F238E27FC236}">
                <a16:creationId xmlns:a16="http://schemas.microsoft.com/office/drawing/2014/main" id="{0854E975-F944-0DB4-D761-AAC15AC200B2}"/>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204652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screen">
            <a:extLst>
              <a:ext uri="{FF2B5EF4-FFF2-40B4-BE49-F238E27FC236}">
                <a16:creationId xmlns:a16="http://schemas.microsoft.com/office/drawing/2014/main" id="{0877273B-0367-00E1-28E1-B12A2849353E}"/>
              </a:ext>
            </a:extLst>
          </p:cNvPr>
          <p:cNvPicPr>
            <a:picLocks noChangeAspect="1"/>
          </p:cNvPicPr>
          <p:nvPr/>
        </p:nvPicPr>
        <p:blipFill>
          <a:blip r:embed="rId2"/>
          <a:stretch>
            <a:fillRect/>
          </a:stretch>
        </p:blipFill>
        <p:spPr>
          <a:xfrm>
            <a:off x="333756" y="526998"/>
            <a:ext cx="11521440" cy="5799103"/>
          </a:xfrm>
          <a:prstGeom prst="rect">
            <a:avLst/>
          </a:prstGeom>
        </p:spPr>
      </p:pic>
      <p:sp>
        <p:nvSpPr>
          <p:cNvPr id="5" name="Slide Number Placeholder 2">
            <a:extLst>
              <a:ext uri="{FF2B5EF4-FFF2-40B4-BE49-F238E27FC236}">
                <a16:creationId xmlns:a16="http://schemas.microsoft.com/office/drawing/2014/main" id="{D5D64C5A-FD6B-AB22-0E0B-8E0C220397D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82</a:t>
            </a:fld>
            <a:endParaRPr lang="en-GB"/>
          </a:p>
        </p:txBody>
      </p:sp>
    </p:spTree>
    <p:extLst>
      <p:ext uri="{BB962C8B-B14F-4D97-AF65-F5344CB8AC3E}">
        <p14:creationId xmlns:p14="http://schemas.microsoft.com/office/powerpoint/2010/main" val="340609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1A832-49F9-2DC7-0D00-68F759B4C969}"/>
              </a:ext>
            </a:extLst>
          </p:cNvPr>
          <p:cNvSpPr txBox="1"/>
          <p:nvPr/>
        </p:nvSpPr>
        <p:spPr>
          <a:xfrm>
            <a:off x="828707" y="1667905"/>
            <a:ext cx="3511296"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What went Well?</a:t>
            </a:r>
          </a:p>
          <a:p>
            <a:pPr algn="just"/>
            <a:endParaRPr lang="en-US" sz="1200"/>
          </a:p>
          <a:p>
            <a:pPr marL="171450" indent="-171450" algn="just">
              <a:buFont typeface="Arial"/>
              <a:buChar char="•"/>
            </a:pPr>
            <a:r>
              <a:rPr lang="en-US" sz="1200">
                <a:ea typeface="+mn-lt"/>
                <a:cs typeface="+mn-lt"/>
              </a:rPr>
              <a:t>The team collaborated effectively, even when addressing last-minute errors. Certain individuals demonstrated initiative by taking charge of tasks they were knowledgeable about in specific tech stacks</a:t>
            </a:r>
          </a:p>
          <a:p>
            <a:pPr algn="just"/>
            <a:endParaRPr lang="en-US" sz="1200"/>
          </a:p>
          <a:p>
            <a:pPr marL="171450" indent="-171450" algn="just">
              <a:buFont typeface="Arial"/>
              <a:buChar char="•"/>
            </a:pPr>
            <a:r>
              <a:rPr lang="en-US" sz="1200">
                <a:ea typeface="+mn-lt"/>
                <a:cs typeface="+mn-lt"/>
              </a:rPr>
              <a:t>Collaboration on GitHub was consistent across the board. Complex aspects of Git were learned and successfully applied.</a:t>
            </a:r>
            <a:endParaRPr lang="en-US"/>
          </a:p>
          <a:p>
            <a:pPr algn="just"/>
            <a:endParaRPr lang="en-US" sz="1200"/>
          </a:p>
          <a:p>
            <a:pPr marL="171450" indent="-171450" algn="just">
              <a:buFont typeface="Arial"/>
              <a:buChar char="•"/>
            </a:pPr>
            <a:r>
              <a:rPr lang="en-US" sz="1200">
                <a:ea typeface="+mn-lt"/>
                <a:cs typeface="+mn-lt"/>
              </a:rPr>
              <a:t>Daily stand-ups were utilized to provide updates on progress and address any blockers. Consistency in progress was maintained by all team members.</a:t>
            </a:r>
            <a:endParaRPr lang="en-US"/>
          </a:p>
          <a:p>
            <a:pPr algn="just"/>
            <a:endParaRPr lang="en-US" sz="1200"/>
          </a:p>
          <a:p>
            <a:pPr marL="171450" indent="-171450" algn="just">
              <a:buFont typeface="Arial"/>
              <a:buChar char="•"/>
            </a:pPr>
            <a:r>
              <a:rPr lang="en-US" sz="1200">
                <a:ea typeface="+mn-lt"/>
                <a:cs typeface="+mn-lt"/>
              </a:rPr>
              <a:t>Development ideas were collectively brainstormed, with everyone pitching in to help. Each team member took ownership of their tasks and worked diligently on them.</a:t>
            </a:r>
            <a:endParaRPr lang="en-US"/>
          </a:p>
          <a:p>
            <a:endParaRPr lang="en-US" sz="1200"/>
          </a:p>
        </p:txBody>
      </p:sp>
      <p:sp>
        <p:nvSpPr>
          <p:cNvPr id="5" name="TextBox 4">
            <a:extLst>
              <a:ext uri="{FF2B5EF4-FFF2-40B4-BE49-F238E27FC236}">
                <a16:creationId xmlns:a16="http://schemas.microsoft.com/office/drawing/2014/main" id="{372E6C4B-332E-E53A-5769-7B96EBB11D9B}"/>
              </a:ext>
            </a:extLst>
          </p:cNvPr>
          <p:cNvSpPr txBox="1"/>
          <p:nvPr/>
        </p:nvSpPr>
        <p:spPr>
          <a:xfrm>
            <a:off x="4475263" y="1657812"/>
            <a:ext cx="371856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What can we do better</a:t>
            </a:r>
          </a:p>
          <a:p>
            <a:pPr algn="just"/>
            <a:endParaRPr lang="en-US" sz="1200">
              <a:ea typeface="+mn-lt"/>
              <a:cs typeface="+mn-lt"/>
            </a:endParaRPr>
          </a:p>
          <a:p>
            <a:pPr marL="171450" indent="-171450" algn="just">
              <a:buFont typeface="Arial"/>
              <a:buChar char="•"/>
            </a:pPr>
            <a:r>
              <a:rPr lang="en-US" sz="1200">
                <a:ea typeface="+mn-lt"/>
                <a:cs typeface="+mn-lt"/>
              </a:rPr>
              <a:t>Active participation by each team member in team meetings is essential for effective collaboration. Improving team communication and ensuring everyone understands individual project requirements is crucial.</a:t>
            </a:r>
            <a:endParaRPr lang="en-US" sz="1200"/>
          </a:p>
          <a:p>
            <a:pPr algn="just"/>
            <a:endParaRPr lang="en-US" sz="1200"/>
          </a:p>
          <a:p>
            <a:pPr marL="171450" indent="-171450" algn="just">
              <a:buFont typeface="Arial"/>
              <a:buChar char="•"/>
            </a:pPr>
            <a:r>
              <a:rPr lang="en-US" sz="1200">
                <a:ea typeface="+mn-lt"/>
                <a:cs typeface="+mn-lt"/>
              </a:rPr>
              <a:t>Taking on tasks, even if one isn't fully familiar with the tech stack or workflow, can be beneficial for learning and team flexibility.</a:t>
            </a:r>
            <a:endParaRPr lang="en-US" sz="1200"/>
          </a:p>
          <a:p>
            <a:pPr algn="just"/>
            <a:endParaRPr lang="en-US" sz="1200"/>
          </a:p>
          <a:p>
            <a:pPr marL="171450" indent="-171450" algn="just">
              <a:buFont typeface="Arial"/>
              <a:buChar char="•"/>
            </a:pPr>
            <a:r>
              <a:rPr lang="en-US" sz="1200">
                <a:ea typeface="+mn-lt"/>
                <a:cs typeface="+mn-lt"/>
              </a:rPr>
              <a:t>Assigning and distributing work should involve everyone in the team, rather than leaving it to individuals.</a:t>
            </a:r>
            <a:endParaRPr lang="en-US"/>
          </a:p>
        </p:txBody>
      </p:sp>
      <p:sp>
        <p:nvSpPr>
          <p:cNvPr id="6" name="TextBox 5">
            <a:extLst>
              <a:ext uri="{FF2B5EF4-FFF2-40B4-BE49-F238E27FC236}">
                <a16:creationId xmlns:a16="http://schemas.microsoft.com/office/drawing/2014/main" id="{B0632674-D524-D94A-C329-1F7D6E8B8646}"/>
              </a:ext>
            </a:extLst>
          </p:cNvPr>
          <p:cNvSpPr txBox="1"/>
          <p:nvPr/>
        </p:nvSpPr>
        <p:spPr>
          <a:xfrm>
            <a:off x="8516311" y="1659912"/>
            <a:ext cx="3506200" cy="2037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Actions items</a:t>
            </a:r>
          </a:p>
          <a:p>
            <a:pPr algn="just"/>
            <a:endParaRPr lang="en-US" sz="1200">
              <a:ea typeface="+mn-lt"/>
              <a:cs typeface="+mn-lt"/>
            </a:endParaRPr>
          </a:p>
          <a:p>
            <a:pPr marL="171450" indent="-171450" algn="just">
              <a:buFont typeface="Arial"/>
              <a:buChar char="•"/>
            </a:pPr>
            <a:r>
              <a:rPr lang="en-US" sz="1200">
                <a:ea typeface="+mn-lt"/>
                <a:cs typeface="+mn-lt"/>
              </a:rPr>
              <a:t>We will be regularly updating through communication channels and daily standups.</a:t>
            </a:r>
            <a:endParaRPr lang="en-US"/>
          </a:p>
          <a:p>
            <a:pPr algn="just"/>
            <a:endParaRPr lang="en-US" sz="1200"/>
          </a:p>
          <a:p>
            <a:pPr marL="171450" indent="-171450" algn="just">
              <a:buFont typeface="Arial"/>
              <a:buChar char="•"/>
            </a:pPr>
            <a:r>
              <a:rPr lang="en-US" sz="1200">
                <a:ea typeface="+mn-lt"/>
                <a:cs typeface="+mn-lt"/>
              </a:rPr>
              <a:t>Before pushing your work on GitHub, make sure to let everyone in the group know. Keeping everyone in the loop is crucial. Additionally, adding descriptions in the branch pushes will help the team understand the changes being made.</a:t>
            </a:r>
            <a:endParaRPr lang="en-US" sz="1200"/>
          </a:p>
        </p:txBody>
      </p:sp>
      <p:sp>
        <p:nvSpPr>
          <p:cNvPr id="7" name="TextBox 6">
            <a:extLst>
              <a:ext uri="{FF2B5EF4-FFF2-40B4-BE49-F238E27FC236}">
                <a16:creationId xmlns:a16="http://schemas.microsoft.com/office/drawing/2014/main" id="{864FDCBF-3618-6C97-EE87-CEEBC1CEB2CB}"/>
              </a:ext>
            </a:extLst>
          </p:cNvPr>
          <p:cNvSpPr txBox="1"/>
          <p:nvPr/>
        </p:nvSpPr>
        <p:spPr>
          <a:xfrm>
            <a:off x="4068351" y="473180"/>
            <a:ext cx="45310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Retrospective Sprint-4</a:t>
            </a:r>
          </a:p>
        </p:txBody>
      </p:sp>
      <p:pic>
        <p:nvPicPr>
          <p:cNvPr id="9" name="Picture 8">
            <a:extLst>
              <a:ext uri="{FF2B5EF4-FFF2-40B4-BE49-F238E27FC236}">
                <a16:creationId xmlns:a16="http://schemas.microsoft.com/office/drawing/2014/main" id="{DCAA090A-0987-DC52-1457-C6D7918B41DA}"/>
              </a:ext>
            </a:extLst>
          </p:cNvPr>
          <p:cNvPicPr>
            <a:picLocks noChangeAspect="1"/>
          </p:cNvPicPr>
          <p:nvPr/>
        </p:nvPicPr>
        <p:blipFill>
          <a:blip r:embed="rId2"/>
          <a:stretch>
            <a:fillRect/>
          </a:stretch>
        </p:blipFill>
        <p:spPr>
          <a:xfrm>
            <a:off x="11582400" y="5763315"/>
            <a:ext cx="609600" cy="609600"/>
          </a:xfrm>
          <a:prstGeom prst="rect">
            <a:avLst/>
          </a:prstGeom>
        </p:spPr>
      </p:pic>
      <p:sp>
        <p:nvSpPr>
          <p:cNvPr id="10" name="Slide Number Placeholder 2">
            <a:extLst>
              <a:ext uri="{FF2B5EF4-FFF2-40B4-BE49-F238E27FC236}">
                <a16:creationId xmlns:a16="http://schemas.microsoft.com/office/drawing/2014/main" id="{02977A36-CD52-D285-E7BC-512ECF1A58AA}"/>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83</a:t>
            </a:fld>
            <a:endParaRPr lang="en-GB"/>
          </a:p>
        </p:txBody>
      </p:sp>
    </p:spTree>
    <p:extLst>
      <p:ext uri="{BB962C8B-B14F-4D97-AF65-F5344CB8AC3E}">
        <p14:creationId xmlns:p14="http://schemas.microsoft.com/office/powerpoint/2010/main" val="26309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PROJECT DEMO</a:t>
            </a: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F8C9FBCA-654A-CFCA-9219-0087C90E6ED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84</a:t>
            </a:fld>
            <a:endParaRPr lang="en-GB"/>
          </a:p>
        </p:txBody>
      </p:sp>
    </p:spTree>
    <p:extLst>
      <p:ext uri="{BB962C8B-B14F-4D97-AF65-F5344CB8AC3E}">
        <p14:creationId xmlns:p14="http://schemas.microsoft.com/office/powerpoint/2010/main" val="23150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App Screenshots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3" name="Slide Number Placeholder 2">
            <a:extLst>
              <a:ext uri="{FF2B5EF4-FFF2-40B4-BE49-F238E27FC236}">
                <a16:creationId xmlns:a16="http://schemas.microsoft.com/office/drawing/2014/main" id="{DD0FED61-56FD-20A9-5D60-EA7DAF1E738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85</a:t>
            </a:fld>
            <a:endParaRPr lang="en-GB"/>
          </a:p>
        </p:txBody>
      </p:sp>
      <p:pic>
        <p:nvPicPr>
          <p:cNvPr id="2" name="Picture 1">
            <a:extLst>
              <a:ext uri="{FF2B5EF4-FFF2-40B4-BE49-F238E27FC236}">
                <a16:creationId xmlns:a16="http://schemas.microsoft.com/office/drawing/2014/main" id="{C07ACAE3-EC9A-62F9-7CFC-CB6BE00E5917}"/>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208929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9F33220-9352-7DE0-6DFB-DD898667BDAE}"/>
              </a:ext>
            </a:extLst>
          </p:cNvPr>
          <p:cNvSpPr txBox="1"/>
          <p:nvPr/>
        </p:nvSpPr>
        <p:spPr>
          <a:xfrm>
            <a:off x="898970" y="675306"/>
            <a:ext cx="2924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Landing Page</a:t>
            </a:r>
          </a:p>
        </p:txBody>
      </p:sp>
      <p:pic>
        <p:nvPicPr>
          <p:cNvPr id="2" name="Picture 1" descr="A screenshot of a music website&#10;&#10;Description automatically generated">
            <a:extLst>
              <a:ext uri="{FF2B5EF4-FFF2-40B4-BE49-F238E27FC236}">
                <a16:creationId xmlns:a16="http://schemas.microsoft.com/office/drawing/2014/main" id="{E4FDF652-8265-37A8-77DA-3D4509033246}"/>
              </a:ext>
            </a:extLst>
          </p:cNvPr>
          <p:cNvPicPr>
            <a:picLocks noChangeAspect="1"/>
          </p:cNvPicPr>
          <p:nvPr/>
        </p:nvPicPr>
        <p:blipFill>
          <a:blip r:embed="rId2"/>
          <a:stretch>
            <a:fillRect/>
          </a:stretch>
        </p:blipFill>
        <p:spPr>
          <a:xfrm>
            <a:off x="1148044" y="1326667"/>
            <a:ext cx="9713755" cy="4563657"/>
          </a:xfrm>
          <a:prstGeom prst="rect">
            <a:avLst/>
          </a:prstGeom>
        </p:spPr>
      </p:pic>
      <p:sp>
        <p:nvSpPr>
          <p:cNvPr id="4" name="Slide Number Placeholder 2">
            <a:extLst>
              <a:ext uri="{FF2B5EF4-FFF2-40B4-BE49-F238E27FC236}">
                <a16:creationId xmlns:a16="http://schemas.microsoft.com/office/drawing/2014/main" id="{0725873A-270E-7BF9-BB0D-63C65A5CEFE4}"/>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86</a:t>
            </a:fld>
            <a:endParaRPr lang="en-GB"/>
          </a:p>
        </p:txBody>
      </p:sp>
      <p:pic>
        <p:nvPicPr>
          <p:cNvPr id="5" name="Picture 4">
            <a:extLst>
              <a:ext uri="{FF2B5EF4-FFF2-40B4-BE49-F238E27FC236}">
                <a16:creationId xmlns:a16="http://schemas.microsoft.com/office/drawing/2014/main" id="{0DAC25AA-2E89-E772-04D6-0F44C3A08466}"/>
              </a:ext>
            </a:extLst>
          </p:cNvPr>
          <p:cNvPicPr>
            <a:picLocks noChangeAspect="1"/>
          </p:cNvPicPr>
          <p:nvPr/>
        </p:nvPicPr>
        <p:blipFill>
          <a:blip r:embed="rId3"/>
          <a:stretch>
            <a:fillRect/>
          </a:stretch>
        </p:blipFill>
        <p:spPr>
          <a:xfrm>
            <a:off x="11558969" y="5920797"/>
            <a:ext cx="609600" cy="609600"/>
          </a:xfrm>
          <a:prstGeom prst="rect">
            <a:avLst/>
          </a:prstGeom>
        </p:spPr>
      </p:pic>
    </p:spTree>
    <p:extLst>
      <p:ext uri="{BB962C8B-B14F-4D97-AF65-F5344CB8AC3E}">
        <p14:creationId xmlns:p14="http://schemas.microsoft.com/office/powerpoint/2010/main" val="19572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5B8188-D51F-8C9B-EACE-394D0FAC0F94}"/>
              </a:ext>
            </a:extLst>
          </p:cNvPr>
          <p:cNvSpPr txBox="1"/>
          <p:nvPr/>
        </p:nvSpPr>
        <p:spPr>
          <a:xfrm>
            <a:off x="2637182" y="1146313"/>
            <a:ext cx="14759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Signup</a:t>
            </a:r>
          </a:p>
        </p:txBody>
      </p:sp>
      <p:sp>
        <p:nvSpPr>
          <p:cNvPr id="6" name="TextBox 5">
            <a:extLst>
              <a:ext uri="{FF2B5EF4-FFF2-40B4-BE49-F238E27FC236}">
                <a16:creationId xmlns:a16="http://schemas.microsoft.com/office/drawing/2014/main" id="{B3F4A02E-6C51-E563-52D6-4E855F576EB6}"/>
              </a:ext>
            </a:extLst>
          </p:cNvPr>
          <p:cNvSpPr txBox="1"/>
          <p:nvPr/>
        </p:nvSpPr>
        <p:spPr>
          <a:xfrm>
            <a:off x="8219660" y="1146313"/>
            <a:ext cx="11777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Login</a:t>
            </a:r>
            <a:endParaRPr lang="en-US"/>
          </a:p>
        </p:txBody>
      </p:sp>
      <p:sp>
        <p:nvSpPr>
          <p:cNvPr id="7" name="Slide Number Placeholder 2">
            <a:extLst>
              <a:ext uri="{FF2B5EF4-FFF2-40B4-BE49-F238E27FC236}">
                <a16:creationId xmlns:a16="http://schemas.microsoft.com/office/drawing/2014/main" id="{5FEDC37C-8ECF-F1B4-F40C-19D16D4BC14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87</a:t>
            </a:fld>
            <a:endParaRPr lang="en-GB"/>
          </a:p>
        </p:txBody>
      </p:sp>
      <p:pic>
        <p:nvPicPr>
          <p:cNvPr id="4" name="Picture 3" descr="A screenshot of a login page&#10;&#10;Description automatically generated">
            <a:extLst>
              <a:ext uri="{FF2B5EF4-FFF2-40B4-BE49-F238E27FC236}">
                <a16:creationId xmlns:a16="http://schemas.microsoft.com/office/drawing/2014/main" id="{1D3CDB64-2766-6B4E-88ED-572473CD4ED4}"/>
              </a:ext>
            </a:extLst>
          </p:cNvPr>
          <p:cNvPicPr>
            <a:picLocks noChangeAspect="1"/>
          </p:cNvPicPr>
          <p:nvPr/>
        </p:nvPicPr>
        <p:blipFill>
          <a:blip r:embed="rId2"/>
          <a:stretch>
            <a:fillRect/>
          </a:stretch>
        </p:blipFill>
        <p:spPr>
          <a:xfrm>
            <a:off x="741680" y="2191149"/>
            <a:ext cx="5252720" cy="2587461"/>
          </a:xfrm>
          <a:prstGeom prst="rect">
            <a:avLst/>
          </a:prstGeom>
        </p:spPr>
      </p:pic>
      <p:pic>
        <p:nvPicPr>
          <p:cNvPr id="9" name="Picture 8" descr="A screenshot of a login screen&#10;&#10;Description automatically generated">
            <a:extLst>
              <a:ext uri="{FF2B5EF4-FFF2-40B4-BE49-F238E27FC236}">
                <a16:creationId xmlns:a16="http://schemas.microsoft.com/office/drawing/2014/main" id="{7FFF0B33-A6CD-5B7A-6C2E-304DA32A541F}"/>
              </a:ext>
            </a:extLst>
          </p:cNvPr>
          <p:cNvPicPr>
            <a:picLocks noChangeAspect="1"/>
          </p:cNvPicPr>
          <p:nvPr/>
        </p:nvPicPr>
        <p:blipFill>
          <a:blip r:embed="rId3"/>
          <a:stretch>
            <a:fillRect/>
          </a:stretch>
        </p:blipFill>
        <p:spPr>
          <a:xfrm>
            <a:off x="6197600" y="2188124"/>
            <a:ext cx="5080000" cy="2573191"/>
          </a:xfrm>
          <a:prstGeom prst="rect">
            <a:avLst/>
          </a:prstGeom>
        </p:spPr>
      </p:pic>
      <p:pic>
        <p:nvPicPr>
          <p:cNvPr id="11" name="Picture 10">
            <a:extLst>
              <a:ext uri="{FF2B5EF4-FFF2-40B4-BE49-F238E27FC236}">
                <a16:creationId xmlns:a16="http://schemas.microsoft.com/office/drawing/2014/main" id="{A20EFDE0-53E4-A432-9353-253E9A91DE7F}"/>
              </a:ext>
            </a:extLst>
          </p:cNvPr>
          <p:cNvPicPr>
            <a:picLocks noChangeAspect="1"/>
          </p:cNvPicPr>
          <p:nvPr/>
        </p:nvPicPr>
        <p:blipFill>
          <a:blip r:embed="rId4"/>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904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C1B29-D874-F09C-1E92-AE1C42347025}"/>
              </a:ext>
            </a:extLst>
          </p:cNvPr>
          <p:cNvSpPr txBox="1"/>
          <p:nvPr/>
        </p:nvSpPr>
        <p:spPr>
          <a:xfrm>
            <a:off x="541683" y="5416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Home Page</a:t>
            </a:r>
            <a:endParaRPr lang="en-US"/>
          </a:p>
        </p:txBody>
      </p:sp>
      <p:sp>
        <p:nvSpPr>
          <p:cNvPr id="4" name="Slide Number Placeholder 2">
            <a:extLst>
              <a:ext uri="{FF2B5EF4-FFF2-40B4-BE49-F238E27FC236}">
                <a16:creationId xmlns:a16="http://schemas.microsoft.com/office/drawing/2014/main" id="{A7B1E43C-B65F-4AB3-4868-966F776AE84F}"/>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88</a:t>
            </a:fld>
            <a:endParaRPr lang="en-GB"/>
          </a:p>
        </p:txBody>
      </p:sp>
      <p:pic>
        <p:nvPicPr>
          <p:cNvPr id="2" name="Picture 1" descr="A screenshot of a music website&#10;&#10;Description automatically generated">
            <a:extLst>
              <a:ext uri="{FF2B5EF4-FFF2-40B4-BE49-F238E27FC236}">
                <a16:creationId xmlns:a16="http://schemas.microsoft.com/office/drawing/2014/main" id="{CC291372-967B-C6FD-09D8-48BBC275BBE7}"/>
              </a:ext>
            </a:extLst>
          </p:cNvPr>
          <p:cNvPicPr>
            <a:picLocks noChangeAspect="1"/>
          </p:cNvPicPr>
          <p:nvPr/>
        </p:nvPicPr>
        <p:blipFill>
          <a:blip r:embed="rId2"/>
          <a:stretch>
            <a:fillRect/>
          </a:stretch>
        </p:blipFill>
        <p:spPr>
          <a:xfrm>
            <a:off x="1282861" y="1186703"/>
            <a:ext cx="9336912" cy="4889711"/>
          </a:xfrm>
          <a:prstGeom prst="rect">
            <a:avLst/>
          </a:prstGeom>
        </p:spPr>
      </p:pic>
      <p:pic>
        <p:nvPicPr>
          <p:cNvPr id="7" name="Picture 6">
            <a:extLst>
              <a:ext uri="{FF2B5EF4-FFF2-40B4-BE49-F238E27FC236}">
                <a16:creationId xmlns:a16="http://schemas.microsoft.com/office/drawing/2014/main" id="{EAFFDA32-EEEA-FFBB-73E2-EB7C8A54A0EC}"/>
              </a:ext>
            </a:extLst>
          </p:cNvPr>
          <p:cNvPicPr>
            <a:picLocks noChangeAspect="1"/>
          </p:cNvPicPr>
          <p:nvPr/>
        </p:nvPicPr>
        <p:blipFill>
          <a:blip r:embed="rId3"/>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381463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music video&#10;&#10;Description automatically generated">
            <a:extLst>
              <a:ext uri="{FF2B5EF4-FFF2-40B4-BE49-F238E27FC236}">
                <a16:creationId xmlns:a16="http://schemas.microsoft.com/office/drawing/2014/main" id="{1B3DD0FF-BE73-BB9E-0656-D4709D304E6F}"/>
              </a:ext>
            </a:extLst>
          </p:cNvPr>
          <p:cNvPicPr>
            <a:picLocks noChangeAspect="1"/>
          </p:cNvPicPr>
          <p:nvPr/>
        </p:nvPicPr>
        <p:blipFill>
          <a:blip r:embed="rId2"/>
          <a:stretch>
            <a:fillRect/>
          </a:stretch>
        </p:blipFill>
        <p:spPr>
          <a:xfrm>
            <a:off x="764011" y="2107080"/>
            <a:ext cx="5225933" cy="2768959"/>
          </a:xfrm>
          <a:prstGeom prst="rect">
            <a:avLst/>
          </a:prstGeom>
        </p:spPr>
      </p:pic>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video chat&#10;&#10;Description automatically generated">
            <a:extLst>
              <a:ext uri="{FF2B5EF4-FFF2-40B4-BE49-F238E27FC236}">
                <a16:creationId xmlns:a16="http://schemas.microsoft.com/office/drawing/2014/main" id="{242075B1-1A63-6D64-C904-ABE255FE6A5A}"/>
              </a:ext>
            </a:extLst>
          </p:cNvPr>
          <p:cNvPicPr>
            <a:picLocks noChangeAspect="1"/>
          </p:cNvPicPr>
          <p:nvPr/>
        </p:nvPicPr>
        <p:blipFill>
          <a:blip r:embed="rId3"/>
          <a:stretch>
            <a:fillRect/>
          </a:stretch>
        </p:blipFill>
        <p:spPr>
          <a:xfrm>
            <a:off x="6417734" y="2110504"/>
            <a:ext cx="5450469" cy="2919040"/>
          </a:xfrm>
          <a:prstGeom prst="rect">
            <a:avLst/>
          </a:prstGeom>
        </p:spPr>
      </p:pic>
      <p:sp>
        <p:nvSpPr>
          <p:cNvPr id="5" name="TextBox 4">
            <a:extLst>
              <a:ext uri="{FF2B5EF4-FFF2-40B4-BE49-F238E27FC236}">
                <a16:creationId xmlns:a16="http://schemas.microsoft.com/office/drawing/2014/main" id="{316E4C1E-49B8-DF5D-5584-F876CABFA0C8}"/>
              </a:ext>
            </a:extLst>
          </p:cNvPr>
          <p:cNvSpPr txBox="1"/>
          <p:nvPr/>
        </p:nvSpPr>
        <p:spPr>
          <a:xfrm>
            <a:off x="1850334" y="500270"/>
            <a:ext cx="8085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Mood Prediction and Song Recommendation</a:t>
            </a:r>
            <a:endParaRPr lang="en-US"/>
          </a:p>
        </p:txBody>
      </p:sp>
      <p:sp>
        <p:nvSpPr>
          <p:cNvPr id="6" name="Slide Number Placeholder 2">
            <a:extLst>
              <a:ext uri="{FF2B5EF4-FFF2-40B4-BE49-F238E27FC236}">
                <a16:creationId xmlns:a16="http://schemas.microsoft.com/office/drawing/2014/main" id="{FFFB2EFB-24B0-9213-37C7-FF1B8B996D9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89</a:t>
            </a:fld>
            <a:endParaRPr lang="en-GB"/>
          </a:p>
        </p:txBody>
      </p:sp>
      <p:pic>
        <p:nvPicPr>
          <p:cNvPr id="7" name="Picture 6">
            <a:extLst>
              <a:ext uri="{FF2B5EF4-FFF2-40B4-BE49-F238E27FC236}">
                <a16:creationId xmlns:a16="http://schemas.microsoft.com/office/drawing/2014/main" id="{E971EA90-D7C6-5B03-68AC-DBB527986C96}"/>
              </a:ext>
            </a:extLst>
          </p:cNvPr>
          <p:cNvPicPr>
            <a:picLocks noChangeAspect="1"/>
          </p:cNvPicPr>
          <p:nvPr/>
        </p:nvPicPr>
        <p:blipFill>
          <a:blip r:embed="rId4"/>
          <a:stretch>
            <a:fillRect/>
          </a:stretch>
        </p:blipFill>
        <p:spPr>
          <a:xfrm>
            <a:off x="11558969" y="5768397"/>
            <a:ext cx="609600" cy="609600"/>
          </a:xfrm>
          <a:prstGeom prst="rect">
            <a:avLst/>
          </a:prstGeom>
        </p:spPr>
      </p:pic>
    </p:spTree>
    <p:extLst>
      <p:ext uri="{BB962C8B-B14F-4D97-AF65-F5344CB8AC3E}">
        <p14:creationId xmlns:p14="http://schemas.microsoft.com/office/powerpoint/2010/main" val="12660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72EF9-CE05-0C93-B2A4-20266AA1F8F9}"/>
              </a:ext>
            </a:extLst>
          </p:cNvPr>
          <p:cNvPicPr>
            <a:picLocks noChangeAspect="1"/>
          </p:cNvPicPr>
          <p:nvPr/>
        </p:nvPicPr>
        <p:blipFill rotWithShape="1">
          <a:blip r:embed="rId2"/>
          <a:srcRect t="532" r="1" b="12350"/>
          <a:stretch/>
        </p:blipFill>
        <p:spPr>
          <a:xfrm>
            <a:off x="62252" y="85728"/>
            <a:ext cx="5935134" cy="6248508"/>
          </a:xfrm>
          <a:prstGeom prst="rect">
            <a:avLst/>
          </a:prstGeom>
        </p:spPr>
      </p:pic>
      <p:pic>
        <p:nvPicPr>
          <p:cNvPr id="5" name="Picture 4">
            <a:extLst>
              <a:ext uri="{FF2B5EF4-FFF2-40B4-BE49-F238E27FC236}">
                <a16:creationId xmlns:a16="http://schemas.microsoft.com/office/drawing/2014/main" id="{2FA01F91-9B39-87F5-7243-2266A8C44FBC}"/>
              </a:ext>
            </a:extLst>
          </p:cNvPr>
          <p:cNvPicPr>
            <a:picLocks noChangeAspect="1"/>
          </p:cNvPicPr>
          <p:nvPr/>
        </p:nvPicPr>
        <p:blipFill rotWithShape="1">
          <a:blip r:embed="rId3"/>
          <a:srcRect t="11038" r="1" b="1"/>
          <a:stretch/>
        </p:blipFill>
        <p:spPr>
          <a:xfrm>
            <a:off x="6256868" y="643467"/>
            <a:ext cx="5291666" cy="5571066"/>
          </a:xfrm>
          <a:prstGeom prst="rect">
            <a:avLst/>
          </a:prstGeom>
        </p:spPr>
      </p:pic>
      <p:sp>
        <p:nvSpPr>
          <p:cNvPr id="4" name="Slide Number Placeholder 2">
            <a:extLst>
              <a:ext uri="{FF2B5EF4-FFF2-40B4-BE49-F238E27FC236}">
                <a16:creationId xmlns:a16="http://schemas.microsoft.com/office/drawing/2014/main" id="{C1BE0DC6-D3D9-D6A0-F87D-F801C95613AE}"/>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a:t>
            </a:fld>
            <a:endParaRPr lang="en-GB"/>
          </a:p>
        </p:txBody>
      </p:sp>
    </p:spTree>
    <p:extLst>
      <p:ext uri="{BB962C8B-B14F-4D97-AF65-F5344CB8AC3E}">
        <p14:creationId xmlns:p14="http://schemas.microsoft.com/office/powerpoint/2010/main" val="88350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065214" y="498869"/>
            <a:ext cx="44751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Saved Images Gallery</a:t>
            </a:r>
          </a:p>
        </p:txBody>
      </p:sp>
      <p:sp>
        <p:nvSpPr>
          <p:cNvPr id="6" name="Slide Number Placeholder 2">
            <a:extLst>
              <a:ext uri="{FF2B5EF4-FFF2-40B4-BE49-F238E27FC236}">
                <a16:creationId xmlns:a16="http://schemas.microsoft.com/office/drawing/2014/main" id="{FFFB2EFB-24B0-9213-37C7-FF1B8B996D96}"/>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90</a:t>
            </a:fld>
            <a:endParaRPr lang="en-GB"/>
          </a:p>
        </p:txBody>
      </p:sp>
      <p:pic>
        <p:nvPicPr>
          <p:cNvPr id="7" name="Picture 6">
            <a:extLst>
              <a:ext uri="{FF2B5EF4-FFF2-40B4-BE49-F238E27FC236}">
                <a16:creationId xmlns:a16="http://schemas.microsoft.com/office/drawing/2014/main" id="{E971EA90-D7C6-5B03-68AC-DBB527986C96}"/>
              </a:ext>
            </a:extLst>
          </p:cNvPr>
          <p:cNvPicPr>
            <a:picLocks noChangeAspect="1"/>
          </p:cNvPicPr>
          <p:nvPr/>
        </p:nvPicPr>
        <p:blipFill>
          <a:blip r:embed="rId2"/>
          <a:stretch>
            <a:fillRect/>
          </a:stretch>
        </p:blipFill>
        <p:spPr>
          <a:xfrm>
            <a:off x="11558969" y="5768397"/>
            <a:ext cx="609600" cy="6096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2670703-5B60-421A-A653-2A8B878D05FE}"/>
              </a:ext>
            </a:extLst>
          </p:cNvPr>
          <p:cNvPicPr>
            <a:picLocks noChangeAspect="1"/>
          </p:cNvPicPr>
          <p:nvPr/>
        </p:nvPicPr>
        <p:blipFill>
          <a:blip r:embed="rId3"/>
          <a:stretch>
            <a:fillRect/>
          </a:stretch>
        </p:blipFill>
        <p:spPr>
          <a:xfrm>
            <a:off x="6799580" y="1921510"/>
            <a:ext cx="4475480" cy="301498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4D8923D-400B-D546-6267-6379B50DA0D0}"/>
              </a:ext>
            </a:extLst>
          </p:cNvPr>
          <p:cNvPicPr>
            <a:picLocks noChangeAspect="1"/>
          </p:cNvPicPr>
          <p:nvPr/>
        </p:nvPicPr>
        <p:blipFill>
          <a:blip r:embed="rId4"/>
          <a:stretch>
            <a:fillRect/>
          </a:stretch>
        </p:blipFill>
        <p:spPr>
          <a:xfrm>
            <a:off x="1671320" y="1809750"/>
            <a:ext cx="3505200" cy="3238500"/>
          </a:xfrm>
          <a:prstGeom prst="rect">
            <a:avLst/>
          </a:prstGeom>
        </p:spPr>
      </p:pic>
    </p:spTree>
    <p:extLst>
      <p:ext uri="{BB962C8B-B14F-4D97-AF65-F5344CB8AC3E}">
        <p14:creationId xmlns:p14="http://schemas.microsoft.com/office/powerpoint/2010/main" val="73268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6B2B868-AA78-0F64-5B1F-3ABF913C251D}"/>
              </a:ext>
            </a:extLst>
          </p:cNvPr>
          <p:cNvSpPr>
            <a:spLocks noGrp="1"/>
          </p:cNvSpPr>
          <p:nvPr>
            <p:ph type="sldNum" sz="quarter" idx="12"/>
          </p:nvPr>
        </p:nvSpPr>
        <p:spPr>
          <a:xfrm>
            <a:off x="10837333" y="6470704"/>
            <a:ext cx="973667" cy="274320"/>
          </a:xfrm>
        </p:spPr>
        <p:txBody>
          <a:bodyPr>
            <a:normAutofit/>
          </a:bodyPr>
          <a:lstStyle/>
          <a:p>
            <a:pPr>
              <a:spcAft>
                <a:spcPts val="600"/>
              </a:spcAft>
            </a:pPr>
            <a:fld id="{C01389E6-C847-4AD0-B56D-D205B2EAB1EE}" type="slidenum">
              <a:rPr lang="en-US" dirty="0" smtClean="0"/>
              <a:pPr>
                <a:spcAft>
                  <a:spcPts val="600"/>
                </a:spcAft>
              </a:pPr>
              <a:t>91</a:t>
            </a:fld>
            <a:endParaRPr lang="en-US"/>
          </a:p>
        </p:txBody>
      </p:sp>
      <p:sp>
        <p:nvSpPr>
          <p:cNvPr id="3" name="TextBox 2">
            <a:extLst>
              <a:ext uri="{FF2B5EF4-FFF2-40B4-BE49-F238E27FC236}">
                <a16:creationId xmlns:a16="http://schemas.microsoft.com/office/drawing/2014/main" id="{15BC1B29-D874-F09C-1E92-AE1C42347025}"/>
              </a:ext>
            </a:extLst>
          </p:cNvPr>
          <p:cNvSpPr txBox="1"/>
          <p:nvPr/>
        </p:nvSpPr>
        <p:spPr>
          <a:xfrm>
            <a:off x="541683" y="54168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Profile Page</a:t>
            </a:r>
            <a:endParaRPr lang="en-US"/>
          </a:p>
        </p:txBody>
      </p:sp>
      <p:pic>
        <p:nvPicPr>
          <p:cNvPr id="5" name="Picture 4">
            <a:extLst>
              <a:ext uri="{FF2B5EF4-FFF2-40B4-BE49-F238E27FC236}">
                <a16:creationId xmlns:a16="http://schemas.microsoft.com/office/drawing/2014/main" id="{574707F8-9FE2-E16A-8D29-04EE93A79A7F}"/>
              </a:ext>
            </a:extLst>
          </p:cNvPr>
          <p:cNvPicPr>
            <a:picLocks noChangeAspect="1"/>
          </p:cNvPicPr>
          <p:nvPr/>
        </p:nvPicPr>
        <p:blipFill>
          <a:blip r:embed="rId2"/>
          <a:stretch>
            <a:fillRect/>
          </a:stretch>
        </p:blipFill>
        <p:spPr>
          <a:xfrm>
            <a:off x="11558969" y="6256077"/>
            <a:ext cx="609600" cy="6096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A6801C8-46D6-B013-A562-78B5CDCE1E8D}"/>
              </a:ext>
            </a:extLst>
          </p:cNvPr>
          <p:cNvPicPr>
            <a:picLocks noChangeAspect="1"/>
          </p:cNvPicPr>
          <p:nvPr/>
        </p:nvPicPr>
        <p:blipFill>
          <a:blip r:embed="rId3"/>
          <a:stretch>
            <a:fillRect/>
          </a:stretch>
        </p:blipFill>
        <p:spPr>
          <a:xfrm>
            <a:off x="1156137" y="1187458"/>
            <a:ext cx="9616967" cy="4737082"/>
          </a:xfrm>
          <a:prstGeom prst="rect">
            <a:avLst/>
          </a:prstGeom>
        </p:spPr>
      </p:pic>
    </p:spTree>
    <p:extLst>
      <p:ext uri="{BB962C8B-B14F-4D97-AF65-F5344CB8AC3E}">
        <p14:creationId xmlns:p14="http://schemas.microsoft.com/office/powerpoint/2010/main" val="402308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1850334" y="500270"/>
            <a:ext cx="8085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User Clicked picture and Recommendation</a:t>
            </a:r>
            <a:endParaRPr lang="en-US"/>
          </a:p>
        </p:txBody>
      </p:sp>
      <p:pic>
        <p:nvPicPr>
          <p:cNvPr id="7" name="Picture 6" descr="A screenshot of a video chat&#10;&#10;Description automatically generated">
            <a:extLst>
              <a:ext uri="{FF2B5EF4-FFF2-40B4-BE49-F238E27FC236}">
                <a16:creationId xmlns:a16="http://schemas.microsoft.com/office/drawing/2014/main" id="{3D55892E-CAEE-44E8-A4A6-7A244B47328A}"/>
              </a:ext>
            </a:extLst>
          </p:cNvPr>
          <p:cNvPicPr>
            <a:picLocks noChangeAspect="1"/>
          </p:cNvPicPr>
          <p:nvPr/>
        </p:nvPicPr>
        <p:blipFill rotWithShape="1">
          <a:blip r:embed="rId2"/>
          <a:srcRect l="13863" r="12939" b="296"/>
          <a:stretch/>
        </p:blipFill>
        <p:spPr>
          <a:xfrm>
            <a:off x="741680" y="1713726"/>
            <a:ext cx="4937762" cy="3430561"/>
          </a:xfrm>
          <a:prstGeom prst="rect">
            <a:avLst/>
          </a:prstGeom>
        </p:spPr>
      </p:pic>
      <p:pic>
        <p:nvPicPr>
          <p:cNvPr id="9" name="Picture 8" descr="A screenshot of a video chat&#10;&#10;Description automatically generated">
            <a:extLst>
              <a:ext uri="{FF2B5EF4-FFF2-40B4-BE49-F238E27FC236}">
                <a16:creationId xmlns:a16="http://schemas.microsoft.com/office/drawing/2014/main" id="{82EED7E6-89F3-BE14-E3FE-8048B186229A}"/>
              </a:ext>
            </a:extLst>
          </p:cNvPr>
          <p:cNvPicPr>
            <a:picLocks noChangeAspect="1"/>
          </p:cNvPicPr>
          <p:nvPr/>
        </p:nvPicPr>
        <p:blipFill>
          <a:blip r:embed="rId3"/>
          <a:stretch>
            <a:fillRect/>
          </a:stretch>
        </p:blipFill>
        <p:spPr>
          <a:xfrm>
            <a:off x="6309360" y="1713607"/>
            <a:ext cx="5618480" cy="3430786"/>
          </a:xfrm>
          <a:prstGeom prst="rect">
            <a:avLst/>
          </a:prstGeom>
        </p:spPr>
      </p:pic>
      <p:pic>
        <p:nvPicPr>
          <p:cNvPr id="11" name="Picture 10">
            <a:extLst>
              <a:ext uri="{FF2B5EF4-FFF2-40B4-BE49-F238E27FC236}">
                <a16:creationId xmlns:a16="http://schemas.microsoft.com/office/drawing/2014/main" id="{DEA436F1-B5DE-95FA-F63D-5B705F2B0D97}"/>
              </a:ext>
            </a:extLst>
          </p:cNvPr>
          <p:cNvPicPr>
            <a:picLocks noChangeAspect="1"/>
          </p:cNvPicPr>
          <p:nvPr/>
        </p:nvPicPr>
        <p:blipFill>
          <a:blip r:embed="rId4"/>
          <a:stretch>
            <a:fillRect/>
          </a:stretch>
        </p:blipFill>
        <p:spPr>
          <a:xfrm>
            <a:off x="11619929" y="5859837"/>
            <a:ext cx="609600" cy="609600"/>
          </a:xfrm>
          <a:prstGeom prst="rect">
            <a:avLst/>
          </a:prstGeom>
        </p:spPr>
      </p:pic>
      <p:sp>
        <p:nvSpPr>
          <p:cNvPr id="3" name="Slide Number Placeholder 2">
            <a:extLst>
              <a:ext uri="{FF2B5EF4-FFF2-40B4-BE49-F238E27FC236}">
                <a16:creationId xmlns:a16="http://schemas.microsoft.com/office/drawing/2014/main" id="{AADAC4EB-1C76-5D0C-328F-ECFD087ED672}"/>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92</a:t>
            </a:fld>
            <a:endParaRPr lang="en-GB"/>
          </a:p>
        </p:txBody>
      </p:sp>
    </p:spTree>
    <p:extLst>
      <p:ext uri="{BB962C8B-B14F-4D97-AF65-F5344CB8AC3E}">
        <p14:creationId xmlns:p14="http://schemas.microsoft.com/office/powerpoint/2010/main" val="10305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3729934" y="490110"/>
            <a:ext cx="56877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Song and Artist Search Library</a:t>
            </a:r>
            <a:endParaRPr lang="en-US" err="1"/>
          </a:p>
        </p:txBody>
      </p:sp>
      <p:pic>
        <p:nvPicPr>
          <p:cNvPr id="4" name="Picture 3" descr="A screenshot of a video&#10;&#10;Description automatically generated">
            <a:extLst>
              <a:ext uri="{FF2B5EF4-FFF2-40B4-BE49-F238E27FC236}">
                <a16:creationId xmlns:a16="http://schemas.microsoft.com/office/drawing/2014/main" id="{2A8FF142-4852-9BB5-97CE-2DC212A987C0}"/>
              </a:ext>
            </a:extLst>
          </p:cNvPr>
          <p:cNvPicPr>
            <a:picLocks noChangeAspect="1"/>
          </p:cNvPicPr>
          <p:nvPr/>
        </p:nvPicPr>
        <p:blipFill>
          <a:blip r:embed="rId2"/>
          <a:stretch>
            <a:fillRect/>
          </a:stretch>
        </p:blipFill>
        <p:spPr>
          <a:xfrm>
            <a:off x="1625600" y="1145188"/>
            <a:ext cx="9215120" cy="4577784"/>
          </a:xfrm>
          <a:prstGeom prst="rect">
            <a:avLst/>
          </a:prstGeom>
        </p:spPr>
      </p:pic>
      <p:pic>
        <p:nvPicPr>
          <p:cNvPr id="7" name="Picture 6">
            <a:extLst>
              <a:ext uri="{FF2B5EF4-FFF2-40B4-BE49-F238E27FC236}">
                <a16:creationId xmlns:a16="http://schemas.microsoft.com/office/drawing/2014/main" id="{A620E1F5-3FEA-6853-BC30-AEB7F04F5F8B}"/>
              </a:ext>
            </a:extLst>
          </p:cNvPr>
          <p:cNvPicPr>
            <a:picLocks noChangeAspect="1"/>
          </p:cNvPicPr>
          <p:nvPr/>
        </p:nvPicPr>
        <p:blipFill>
          <a:blip r:embed="rId3"/>
          <a:stretch>
            <a:fillRect/>
          </a:stretch>
        </p:blipFill>
        <p:spPr>
          <a:xfrm>
            <a:off x="11579289" y="5859837"/>
            <a:ext cx="609600" cy="609600"/>
          </a:xfrm>
          <a:prstGeom prst="rect">
            <a:avLst/>
          </a:prstGeom>
        </p:spPr>
      </p:pic>
      <p:sp>
        <p:nvSpPr>
          <p:cNvPr id="3" name="Slide Number Placeholder 2">
            <a:extLst>
              <a:ext uri="{FF2B5EF4-FFF2-40B4-BE49-F238E27FC236}">
                <a16:creationId xmlns:a16="http://schemas.microsoft.com/office/drawing/2014/main" id="{80425466-3993-81B8-6B96-FB434878729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93</a:t>
            </a:fld>
            <a:endParaRPr lang="en-GB"/>
          </a:p>
        </p:txBody>
      </p:sp>
    </p:spTree>
    <p:extLst>
      <p:ext uri="{BB962C8B-B14F-4D97-AF65-F5344CB8AC3E}">
        <p14:creationId xmlns:p14="http://schemas.microsoft.com/office/powerpoint/2010/main" val="33332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3015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Playlist Feature</a:t>
            </a:r>
            <a:endParaRPr lang="en-US"/>
          </a:p>
        </p:txBody>
      </p:sp>
      <p:pic>
        <p:nvPicPr>
          <p:cNvPr id="4" name="Picture 3" descr="A screenshot of a music player&#10;&#10;Description automatically generated">
            <a:extLst>
              <a:ext uri="{FF2B5EF4-FFF2-40B4-BE49-F238E27FC236}">
                <a16:creationId xmlns:a16="http://schemas.microsoft.com/office/drawing/2014/main" id="{7FA7C0D3-0E79-BF9C-D583-3A78BF705525}"/>
              </a:ext>
            </a:extLst>
          </p:cNvPr>
          <p:cNvPicPr>
            <a:picLocks noChangeAspect="1"/>
          </p:cNvPicPr>
          <p:nvPr/>
        </p:nvPicPr>
        <p:blipFill>
          <a:blip r:embed="rId2"/>
          <a:stretch>
            <a:fillRect/>
          </a:stretch>
        </p:blipFill>
        <p:spPr>
          <a:xfrm>
            <a:off x="3881120" y="1058949"/>
            <a:ext cx="7934960" cy="4648662"/>
          </a:xfrm>
          <a:prstGeom prst="rect">
            <a:avLst/>
          </a:prstGeom>
        </p:spPr>
      </p:pic>
      <p:pic>
        <p:nvPicPr>
          <p:cNvPr id="6" name="Picture 5" descr="A screenshot of a music playlist&#10;&#10;Description automatically generated">
            <a:extLst>
              <a:ext uri="{FF2B5EF4-FFF2-40B4-BE49-F238E27FC236}">
                <a16:creationId xmlns:a16="http://schemas.microsoft.com/office/drawing/2014/main" id="{8EB27478-A9E9-59AC-B70E-F5AD333940BD}"/>
              </a:ext>
            </a:extLst>
          </p:cNvPr>
          <p:cNvPicPr>
            <a:picLocks noChangeAspect="1"/>
          </p:cNvPicPr>
          <p:nvPr/>
        </p:nvPicPr>
        <p:blipFill>
          <a:blip r:embed="rId3"/>
          <a:stretch>
            <a:fillRect/>
          </a:stretch>
        </p:blipFill>
        <p:spPr>
          <a:xfrm>
            <a:off x="1004887" y="733108"/>
            <a:ext cx="2430145" cy="2404745"/>
          </a:xfrm>
          <a:prstGeom prst="rect">
            <a:avLst/>
          </a:prstGeom>
        </p:spPr>
      </p:pic>
      <p:pic>
        <p:nvPicPr>
          <p:cNvPr id="7" name="Picture 6" descr="A screenshot of a music player&#10;&#10;Description automatically generated">
            <a:extLst>
              <a:ext uri="{FF2B5EF4-FFF2-40B4-BE49-F238E27FC236}">
                <a16:creationId xmlns:a16="http://schemas.microsoft.com/office/drawing/2014/main" id="{66E24787-B47B-062D-D90C-F918A5035AB4}"/>
              </a:ext>
            </a:extLst>
          </p:cNvPr>
          <p:cNvPicPr>
            <a:picLocks noChangeAspect="1"/>
          </p:cNvPicPr>
          <p:nvPr/>
        </p:nvPicPr>
        <p:blipFill>
          <a:blip r:embed="rId4"/>
          <a:stretch>
            <a:fillRect/>
          </a:stretch>
        </p:blipFill>
        <p:spPr>
          <a:xfrm>
            <a:off x="1007745" y="3424238"/>
            <a:ext cx="2424430" cy="2407285"/>
          </a:xfrm>
          <a:prstGeom prst="rect">
            <a:avLst/>
          </a:prstGeom>
        </p:spPr>
      </p:pic>
      <p:sp>
        <p:nvSpPr>
          <p:cNvPr id="9" name="TextBox 8">
            <a:extLst>
              <a:ext uri="{FF2B5EF4-FFF2-40B4-BE49-F238E27FC236}">
                <a16:creationId xmlns:a16="http://schemas.microsoft.com/office/drawing/2014/main" id="{2F3FE1D9-6D24-D50C-67A0-F31DEF190184}"/>
              </a:ext>
            </a:extLst>
          </p:cNvPr>
          <p:cNvSpPr txBox="1"/>
          <p:nvPr/>
        </p:nvSpPr>
        <p:spPr>
          <a:xfrm>
            <a:off x="1554480" y="3088640"/>
            <a:ext cx="24282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rgbClr val="E32141"/>
                </a:solidFill>
                <a:highlight>
                  <a:srgbClr val="000000"/>
                </a:highlight>
              </a:rPr>
              <a:t>Add to Existing</a:t>
            </a:r>
            <a:endParaRPr lang="en-US" sz="1600"/>
          </a:p>
        </p:txBody>
      </p:sp>
      <p:sp>
        <p:nvSpPr>
          <p:cNvPr id="10" name="TextBox 9">
            <a:extLst>
              <a:ext uri="{FF2B5EF4-FFF2-40B4-BE49-F238E27FC236}">
                <a16:creationId xmlns:a16="http://schemas.microsoft.com/office/drawing/2014/main" id="{40110BE1-C33E-9322-6C01-E88A1351487F}"/>
              </a:ext>
            </a:extLst>
          </p:cNvPr>
          <p:cNvSpPr txBox="1"/>
          <p:nvPr/>
        </p:nvSpPr>
        <p:spPr>
          <a:xfrm>
            <a:off x="1676400" y="5831840"/>
            <a:ext cx="10871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rgbClr val="E32141"/>
                </a:solidFill>
                <a:highlight>
                  <a:srgbClr val="000000"/>
                </a:highlight>
              </a:rPr>
              <a:t>Create new</a:t>
            </a:r>
            <a:endParaRPr lang="en-US" sz="1600"/>
          </a:p>
        </p:txBody>
      </p:sp>
      <p:pic>
        <p:nvPicPr>
          <p:cNvPr id="12" name="Picture 11">
            <a:extLst>
              <a:ext uri="{FF2B5EF4-FFF2-40B4-BE49-F238E27FC236}">
                <a16:creationId xmlns:a16="http://schemas.microsoft.com/office/drawing/2014/main" id="{A2574069-94A0-6BE7-D0A0-63558DA15CBF}"/>
              </a:ext>
            </a:extLst>
          </p:cNvPr>
          <p:cNvPicPr>
            <a:picLocks noChangeAspect="1"/>
          </p:cNvPicPr>
          <p:nvPr/>
        </p:nvPicPr>
        <p:blipFill>
          <a:blip r:embed="rId5"/>
          <a:stretch>
            <a:fillRect/>
          </a:stretch>
        </p:blipFill>
        <p:spPr>
          <a:xfrm>
            <a:off x="11579289" y="5859837"/>
            <a:ext cx="609600" cy="609600"/>
          </a:xfrm>
          <a:prstGeom prst="rect">
            <a:avLst/>
          </a:prstGeom>
        </p:spPr>
      </p:pic>
      <p:sp>
        <p:nvSpPr>
          <p:cNvPr id="3" name="Slide Number Placeholder 2">
            <a:extLst>
              <a:ext uri="{FF2B5EF4-FFF2-40B4-BE49-F238E27FC236}">
                <a16:creationId xmlns:a16="http://schemas.microsoft.com/office/drawing/2014/main" id="{92CC2C7A-4560-9B91-43BA-CAD107173518}"/>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94</a:t>
            </a:fld>
            <a:endParaRPr lang="en-GB"/>
          </a:p>
        </p:txBody>
      </p:sp>
    </p:spTree>
    <p:extLst>
      <p:ext uri="{BB962C8B-B14F-4D97-AF65-F5344CB8AC3E}">
        <p14:creationId xmlns:p14="http://schemas.microsoft.com/office/powerpoint/2010/main" val="25382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4316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Search Songs by Genre</a:t>
            </a:r>
            <a:endParaRPr lang="en-US"/>
          </a:p>
        </p:txBody>
      </p:sp>
      <p:pic>
        <p:nvPicPr>
          <p:cNvPr id="2" name="Picture 1" descr="A screenshot of a computer&#10;&#10;Description automatically generated">
            <a:extLst>
              <a:ext uri="{FF2B5EF4-FFF2-40B4-BE49-F238E27FC236}">
                <a16:creationId xmlns:a16="http://schemas.microsoft.com/office/drawing/2014/main" id="{0B567091-0F2C-D7D4-749E-DE820EB614B9}"/>
              </a:ext>
            </a:extLst>
          </p:cNvPr>
          <p:cNvPicPr>
            <a:picLocks noChangeAspect="1"/>
          </p:cNvPicPr>
          <p:nvPr/>
        </p:nvPicPr>
        <p:blipFill>
          <a:blip r:embed="rId2"/>
          <a:stretch>
            <a:fillRect/>
          </a:stretch>
        </p:blipFill>
        <p:spPr>
          <a:xfrm>
            <a:off x="1320800" y="1139199"/>
            <a:ext cx="9550400" cy="5016483"/>
          </a:xfrm>
          <a:prstGeom prst="rect">
            <a:avLst/>
          </a:prstGeom>
        </p:spPr>
      </p:pic>
      <p:pic>
        <p:nvPicPr>
          <p:cNvPr id="6" name="Picture 5">
            <a:extLst>
              <a:ext uri="{FF2B5EF4-FFF2-40B4-BE49-F238E27FC236}">
                <a16:creationId xmlns:a16="http://schemas.microsoft.com/office/drawing/2014/main" id="{F44CD05B-67FD-7CA1-E899-A0F78D8E290D}"/>
              </a:ext>
            </a:extLst>
          </p:cNvPr>
          <p:cNvPicPr>
            <a:picLocks noChangeAspect="1"/>
          </p:cNvPicPr>
          <p:nvPr/>
        </p:nvPicPr>
        <p:blipFill>
          <a:blip r:embed="rId3"/>
          <a:stretch>
            <a:fillRect/>
          </a:stretch>
        </p:blipFill>
        <p:spPr>
          <a:xfrm>
            <a:off x="11584976" y="5851952"/>
            <a:ext cx="609600" cy="609600"/>
          </a:xfrm>
          <a:prstGeom prst="rect">
            <a:avLst/>
          </a:prstGeom>
        </p:spPr>
      </p:pic>
      <p:sp>
        <p:nvSpPr>
          <p:cNvPr id="4" name="Slide Number Placeholder 2">
            <a:extLst>
              <a:ext uri="{FF2B5EF4-FFF2-40B4-BE49-F238E27FC236}">
                <a16:creationId xmlns:a16="http://schemas.microsoft.com/office/drawing/2014/main" id="{45C25BE0-BCC2-F8B9-179A-F81F31AD8FC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95</a:t>
            </a:fld>
            <a:endParaRPr lang="en-GB"/>
          </a:p>
        </p:txBody>
      </p:sp>
    </p:spTree>
    <p:extLst>
      <p:ext uri="{BB962C8B-B14F-4D97-AF65-F5344CB8AC3E}">
        <p14:creationId xmlns:p14="http://schemas.microsoft.com/office/powerpoint/2010/main" val="37174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4583374" y="408830"/>
            <a:ext cx="4316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Find music by artist</a:t>
            </a:r>
            <a:endParaRPr lang="en-US"/>
          </a:p>
        </p:txBody>
      </p:sp>
      <p:pic>
        <p:nvPicPr>
          <p:cNvPr id="6" name="Picture 5">
            <a:extLst>
              <a:ext uri="{FF2B5EF4-FFF2-40B4-BE49-F238E27FC236}">
                <a16:creationId xmlns:a16="http://schemas.microsoft.com/office/drawing/2014/main" id="{F44CD05B-67FD-7CA1-E899-A0F78D8E290D}"/>
              </a:ext>
            </a:extLst>
          </p:cNvPr>
          <p:cNvPicPr>
            <a:picLocks noChangeAspect="1"/>
          </p:cNvPicPr>
          <p:nvPr/>
        </p:nvPicPr>
        <p:blipFill>
          <a:blip r:embed="rId2"/>
          <a:stretch>
            <a:fillRect/>
          </a:stretch>
        </p:blipFill>
        <p:spPr>
          <a:xfrm>
            <a:off x="11584976" y="5851952"/>
            <a:ext cx="609600" cy="609600"/>
          </a:xfrm>
          <a:prstGeom prst="rect">
            <a:avLst/>
          </a:prstGeom>
        </p:spPr>
      </p:pic>
      <p:sp>
        <p:nvSpPr>
          <p:cNvPr id="4" name="Slide Number Placeholder 2">
            <a:extLst>
              <a:ext uri="{FF2B5EF4-FFF2-40B4-BE49-F238E27FC236}">
                <a16:creationId xmlns:a16="http://schemas.microsoft.com/office/drawing/2014/main" id="{45C25BE0-BCC2-F8B9-179A-F81F31AD8FC0}"/>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96</a:t>
            </a:fld>
            <a:endParaRPr lang="en-GB"/>
          </a:p>
        </p:txBody>
      </p:sp>
      <p:pic>
        <p:nvPicPr>
          <p:cNvPr id="3" name="Picture 2" descr="A screenshot of a computer&#10;&#10;Description automatically generated">
            <a:extLst>
              <a:ext uri="{FF2B5EF4-FFF2-40B4-BE49-F238E27FC236}">
                <a16:creationId xmlns:a16="http://schemas.microsoft.com/office/drawing/2014/main" id="{A7108E77-8185-1EC2-B738-FDCD7C4D8385}"/>
              </a:ext>
            </a:extLst>
          </p:cNvPr>
          <p:cNvPicPr>
            <a:picLocks noChangeAspect="1"/>
          </p:cNvPicPr>
          <p:nvPr/>
        </p:nvPicPr>
        <p:blipFill>
          <a:blip r:embed="rId3"/>
          <a:stretch>
            <a:fillRect/>
          </a:stretch>
        </p:blipFill>
        <p:spPr>
          <a:xfrm>
            <a:off x="2877947" y="1026160"/>
            <a:ext cx="6436105" cy="5323840"/>
          </a:xfrm>
          <a:prstGeom prst="rect">
            <a:avLst/>
          </a:prstGeom>
        </p:spPr>
      </p:pic>
    </p:spTree>
    <p:extLst>
      <p:ext uri="{BB962C8B-B14F-4D97-AF65-F5344CB8AC3E}">
        <p14:creationId xmlns:p14="http://schemas.microsoft.com/office/powerpoint/2010/main" val="3217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6E4C1E-49B8-DF5D-5584-F876CABFA0C8}"/>
              </a:ext>
            </a:extLst>
          </p:cNvPr>
          <p:cNvSpPr txBox="1"/>
          <p:nvPr/>
        </p:nvSpPr>
        <p:spPr>
          <a:xfrm>
            <a:off x="2002734" y="2430"/>
            <a:ext cx="86646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i="1">
                <a:solidFill>
                  <a:srgbClr val="E32141"/>
                </a:solidFill>
                <a:highlight>
                  <a:srgbClr val="000000"/>
                </a:highlight>
              </a:rPr>
              <a:t>User Guide, Privacy policy and Legal Modals</a:t>
            </a:r>
            <a:endParaRPr lang="en-US"/>
          </a:p>
        </p:txBody>
      </p:sp>
      <p:pic>
        <p:nvPicPr>
          <p:cNvPr id="2" name="Picture 1" descr="A screenshot of a sign up&#10;&#10;Description automatically generated">
            <a:extLst>
              <a:ext uri="{FF2B5EF4-FFF2-40B4-BE49-F238E27FC236}">
                <a16:creationId xmlns:a16="http://schemas.microsoft.com/office/drawing/2014/main" id="{9E64C3BA-7F42-DB8E-6776-641CD0BC81FC}"/>
              </a:ext>
            </a:extLst>
          </p:cNvPr>
          <p:cNvPicPr>
            <a:picLocks noChangeAspect="1"/>
          </p:cNvPicPr>
          <p:nvPr/>
        </p:nvPicPr>
        <p:blipFill>
          <a:blip r:embed="rId2"/>
          <a:stretch>
            <a:fillRect/>
          </a:stretch>
        </p:blipFill>
        <p:spPr>
          <a:xfrm>
            <a:off x="459056" y="812800"/>
            <a:ext cx="3674207" cy="45110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D349CB4-FFE6-9AA2-A998-DABA7ECE9FF9}"/>
              </a:ext>
            </a:extLst>
          </p:cNvPr>
          <p:cNvPicPr>
            <a:picLocks noChangeAspect="1"/>
          </p:cNvPicPr>
          <p:nvPr/>
        </p:nvPicPr>
        <p:blipFill>
          <a:blip r:embed="rId3"/>
          <a:stretch>
            <a:fillRect/>
          </a:stretch>
        </p:blipFill>
        <p:spPr>
          <a:xfrm>
            <a:off x="4219818" y="1137920"/>
            <a:ext cx="3752364" cy="457200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FA5B6F3E-686B-5AD5-F0BE-13FC01067D40}"/>
              </a:ext>
            </a:extLst>
          </p:cNvPr>
          <p:cNvPicPr>
            <a:picLocks noChangeAspect="1"/>
          </p:cNvPicPr>
          <p:nvPr/>
        </p:nvPicPr>
        <p:blipFill>
          <a:blip r:embed="rId4"/>
          <a:stretch>
            <a:fillRect/>
          </a:stretch>
        </p:blipFill>
        <p:spPr>
          <a:xfrm>
            <a:off x="8049606" y="812800"/>
            <a:ext cx="3753428" cy="4572000"/>
          </a:xfrm>
          <a:prstGeom prst="rect">
            <a:avLst/>
          </a:prstGeom>
        </p:spPr>
      </p:pic>
      <p:pic>
        <p:nvPicPr>
          <p:cNvPr id="9" name="Picture 8">
            <a:extLst>
              <a:ext uri="{FF2B5EF4-FFF2-40B4-BE49-F238E27FC236}">
                <a16:creationId xmlns:a16="http://schemas.microsoft.com/office/drawing/2014/main" id="{FBC4508D-2620-B2D4-6885-C2CFF81669AC}"/>
              </a:ext>
            </a:extLst>
          </p:cNvPr>
          <p:cNvPicPr>
            <a:picLocks noChangeAspect="1"/>
          </p:cNvPicPr>
          <p:nvPr/>
        </p:nvPicPr>
        <p:blipFill>
          <a:blip r:embed="rId5"/>
          <a:stretch>
            <a:fillRect/>
          </a:stretch>
        </p:blipFill>
        <p:spPr>
          <a:xfrm>
            <a:off x="11584976" y="5863325"/>
            <a:ext cx="609600" cy="609600"/>
          </a:xfrm>
          <a:prstGeom prst="rect">
            <a:avLst/>
          </a:prstGeom>
        </p:spPr>
      </p:pic>
      <p:sp>
        <p:nvSpPr>
          <p:cNvPr id="7" name="Slide Number Placeholder 2">
            <a:extLst>
              <a:ext uri="{FF2B5EF4-FFF2-40B4-BE49-F238E27FC236}">
                <a16:creationId xmlns:a16="http://schemas.microsoft.com/office/drawing/2014/main" id="{76A1AEF5-1C32-E9F1-1E80-255A200C8831}"/>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97</a:t>
            </a:fld>
            <a:endParaRPr lang="en-GB"/>
          </a:p>
        </p:txBody>
      </p:sp>
    </p:spTree>
    <p:extLst>
      <p:ext uri="{BB962C8B-B14F-4D97-AF65-F5344CB8AC3E}">
        <p14:creationId xmlns:p14="http://schemas.microsoft.com/office/powerpoint/2010/main" val="51727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ApI SLIDES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r>
              <a:rPr lang="en-US"/>
              <a:t>Wednesday, April 10, 2024</a:t>
            </a:r>
          </a:p>
        </p:txBody>
      </p:sp>
      <p:sp>
        <p:nvSpPr>
          <p:cNvPr id="3" name="Slide Number Placeholder 2">
            <a:extLst>
              <a:ext uri="{FF2B5EF4-FFF2-40B4-BE49-F238E27FC236}">
                <a16:creationId xmlns:a16="http://schemas.microsoft.com/office/drawing/2014/main" id="{666B5CB8-8B70-7447-1DD2-0559381176EB}"/>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98</a:t>
            </a:fld>
            <a:endParaRPr lang="en-GB"/>
          </a:p>
        </p:txBody>
      </p:sp>
      <p:pic>
        <p:nvPicPr>
          <p:cNvPr id="2" name="Picture 1">
            <a:extLst>
              <a:ext uri="{FF2B5EF4-FFF2-40B4-BE49-F238E27FC236}">
                <a16:creationId xmlns:a16="http://schemas.microsoft.com/office/drawing/2014/main" id="{B1CFEC79-B4B1-9FB6-386F-D5AE40CA2372}"/>
              </a:ext>
            </a:extLst>
          </p:cNvPr>
          <p:cNvPicPr>
            <a:picLocks noChangeAspect="1"/>
          </p:cNvPicPr>
          <p:nvPr/>
        </p:nvPicPr>
        <p:blipFill>
          <a:blip r:embed="rId4"/>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400230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F3ED20-3AC2-2512-277F-2E1F50550EFA}"/>
              </a:ext>
            </a:extLst>
          </p:cNvPr>
          <p:cNvSpPr txBox="1"/>
          <p:nvPr/>
        </p:nvSpPr>
        <p:spPr>
          <a:xfrm>
            <a:off x="793740" y="1009183"/>
            <a:ext cx="5164014" cy="4842387"/>
          </a:xfrm>
          <a:prstGeom prst="rect">
            <a:avLst/>
          </a:prstGeom>
        </p:spPr>
        <p:txBody>
          <a:bodyPr rot="0" spcFirstLastPara="0" vertOverflow="overflow" horzOverflow="overflow" vert="horz" lIns="45720" tIns="45720" rIns="45720" bIns="45720" numCol="1" spcCol="0" rtlCol="0" fromWordArt="0" anchor="t" anchorCtr="0" forceAA="0" compatLnSpc="1">
            <a:prstTxWarp prst="textNoShape">
              <a:avLst/>
            </a:prstTxWarp>
            <a:normAutofit/>
          </a:bodyPr>
          <a:lstStyle/>
          <a:p>
            <a:pPr marL="285750" indent="-285750" algn="just" defTabSz="914400">
              <a:lnSpc>
                <a:spcPct val="90000"/>
              </a:lnSpc>
              <a:spcAft>
                <a:spcPts val="600"/>
              </a:spcAft>
              <a:buClr>
                <a:schemeClr val="accent1"/>
              </a:buClr>
              <a:buFont typeface="Arial"/>
              <a:buChar char="•"/>
            </a:pPr>
            <a:r>
              <a:rPr lang="en-US"/>
              <a:t>This API endpoint “/songs-by-artist” is designed to recommend songs based on a provided artist name. </a:t>
            </a:r>
          </a:p>
          <a:p>
            <a:pPr marL="285750" indent="-285750" algn="just" defTabSz="914400">
              <a:lnSpc>
                <a:spcPct val="90000"/>
              </a:lnSpc>
              <a:spcAft>
                <a:spcPts val="600"/>
              </a:spcAft>
              <a:buClr>
                <a:schemeClr val="accent1"/>
              </a:buClr>
              <a:buFont typeface="Arial"/>
              <a:buChar char="•"/>
            </a:pPr>
            <a:r>
              <a:rPr lang="en-US"/>
              <a:t>The API endpoint accepts POST requests and expects to receive a JSON payload containing an artist name. It processes this input to find and return a list of songs associated with the specified artist.</a:t>
            </a:r>
          </a:p>
          <a:p>
            <a:pPr marL="285750" indent="-285750" algn="just" defTabSz="914400">
              <a:lnSpc>
                <a:spcPct val="90000"/>
              </a:lnSpc>
              <a:spcAft>
                <a:spcPts val="600"/>
              </a:spcAft>
              <a:buClr>
                <a:schemeClr val="accent1"/>
              </a:buClr>
              <a:buFont typeface="Arial"/>
              <a:buChar char="•"/>
            </a:pPr>
            <a:r>
              <a:rPr lang="en-US"/>
              <a:t>Upon receiving the request, it attempts to parse the JSON to extract the artist's name. </a:t>
            </a:r>
          </a:p>
          <a:p>
            <a:pPr marL="285750" indent="-285750" algn="just" defTabSz="914400">
              <a:lnSpc>
                <a:spcPct val="90000"/>
              </a:lnSpc>
              <a:spcAft>
                <a:spcPts val="600"/>
              </a:spcAft>
              <a:buClr>
                <a:schemeClr val="accent1"/>
              </a:buClr>
              <a:buFont typeface="Arial"/>
              <a:buChar char="•"/>
            </a:pPr>
            <a:r>
              <a:rPr lang="en-US"/>
              <a:t>If no artist name is provided, it responds with an error and a 400-status code. If an artist name is given, it then uses the </a:t>
            </a:r>
            <a:r>
              <a:rPr lang="en-US" err="1"/>
              <a:t>get_songs_by_artist</a:t>
            </a:r>
            <a:r>
              <a:rPr lang="en-US"/>
              <a:t> function to retrieve the corresponding songs</a:t>
            </a:r>
          </a:p>
        </p:txBody>
      </p:sp>
      <p:pic>
        <p:nvPicPr>
          <p:cNvPr id="6" name="Picture 5">
            <a:extLst>
              <a:ext uri="{FF2B5EF4-FFF2-40B4-BE49-F238E27FC236}">
                <a16:creationId xmlns:a16="http://schemas.microsoft.com/office/drawing/2014/main" id="{03960652-327E-AB38-1F38-CF56D254ABDE}"/>
              </a:ext>
            </a:extLst>
          </p:cNvPr>
          <p:cNvPicPr>
            <a:picLocks noChangeAspect="1"/>
          </p:cNvPicPr>
          <p:nvPr/>
        </p:nvPicPr>
        <p:blipFill rotWithShape="1">
          <a:blip r:embed="rId2"/>
          <a:srcRect l="78" t="1" r="2500" b="1"/>
          <a:stretch/>
        </p:blipFill>
        <p:spPr>
          <a:xfrm>
            <a:off x="6089106" y="513522"/>
            <a:ext cx="6104813" cy="5557631"/>
          </a:xfrm>
          <a:prstGeom prst="rect">
            <a:avLst/>
          </a:prstGeom>
        </p:spPr>
      </p:pic>
      <p:sp>
        <p:nvSpPr>
          <p:cNvPr id="2" name="TextBox 1">
            <a:extLst>
              <a:ext uri="{FF2B5EF4-FFF2-40B4-BE49-F238E27FC236}">
                <a16:creationId xmlns:a16="http://schemas.microsoft.com/office/drawing/2014/main" id="{D21CE49E-26D7-70BE-3A67-0F38532D931B}"/>
              </a:ext>
            </a:extLst>
          </p:cNvPr>
          <p:cNvSpPr txBox="1"/>
          <p:nvPr/>
        </p:nvSpPr>
        <p:spPr>
          <a:xfrm>
            <a:off x="765313" y="359465"/>
            <a:ext cx="4267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W Cen MT"/>
              </a:rPr>
              <a:t>API Endpoint:</a:t>
            </a:r>
            <a:r>
              <a:rPr lang="en-US" sz="2400" b="1" i="1">
                <a:latin typeface="TW Cen MT"/>
              </a:rPr>
              <a:t>  /</a:t>
            </a:r>
            <a:r>
              <a:rPr lang="en-US" sz="2400">
                <a:latin typeface="TW Cen MT"/>
              </a:rPr>
              <a:t>songs-by-artist</a:t>
            </a:r>
            <a:endParaRPr lang="en-US" sz="2400" b="1" i="1" u="sng">
              <a:highlight>
                <a:srgbClr val="FF0000"/>
              </a:highlight>
            </a:endParaRPr>
          </a:p>
        </p:txBody>
      </p:sp>
      <p:sp>
        <p:nvSpPr>
          <p:cNvPr id="5" name="Slide Number Placeholder 2">
            <a:extLst>
              <a:ext uri="{FF2B5EF4-FFF2-40B4-BE49-F238E27FC236}">
                <a16:creationId xmlns:a16="http://schemas.microsoft.com/office/drawing/2014/main" id="{D0439795-796B-410A-8036-E89654658CEC}"/>
              </a:ext>
            </a:extLst>
          </p:cNvPr>
          <p:cNvSpPr>
            <a:spLocks noGrp="1"/>
          </p:cNvSpPr>
          <p:nvPr>
            <p:ph type="sldNum" sz="quarter" idx="12"/>
          </p:nvPr>
        </p:nvSpPr>
        <p:spPr>
          <a:xfrm>
            <a:off x="10534612" y="6354100"/>
            <a:ext cx="1482226" cy="502054"/>
          </a:xfrm>
        </p:spPr>
        <p:txBody>
          <a:bodyPr/>
          <a:lstStyle/>
          <a:p>
            <a:pPr algn="r"/>
            <a:r>
              <a:rPr lang="en-GB"/>
              <a:t>MOODSPHERE                            </a:t>
            </a:r>
            <a:fld id="{00000000-1234-1234-1234-123412341234}" type="slidenum">
              <a:rPr lang="en-GB" dirty="0"/>
              <a:pPr algn="r"/>
              <a:t>99</a:t>
            </a:fld>
            <a:endParaRPr lang="en-GB"/>
          </a:p>
        </p:txBody>
      </p:sp>
      <p:pic>
        <p:nvPicPr>
          <p:cNvPr id="3" name="Picture 2">
            <a:extLst>
              <a:ext uri="{FF2B5EF4-FFF2-40B4-BE49-F238E27FC236}">
                <a16:creationId xmlns:a16="http://schemas.microsoft.com/office/drawing/2014/main" id="{BC4A7984-3C1F-9AFC-C977-7BC295361B27}"/>
              </a:ext>
            </a:extLst>
          </p:cNvPr>
          <p:cNvPicPr>
            <a:picLocks noChangeAspect="1"/>
          </p:cNvPicPr>
          <p:nvPr/>
        </p:nvPicPr>
        <p:blipFill>
          <a:blip r:embed="rId3"/>
          <a:stretch>
            <a:fillRect/>
          </a:stretch>
        </p:blipFill>
        <p:spPr>
          <a:xfrm>
            <a:off x="11582400" y="5774090"/>
            <a:ext cx="609600" cy="609600"/>
          </a:xfrm>
          <a:prstGeom prst="rect">
            <a:avLst/>
          </a:prstGeom>
        </p:spPr>
      </p:pic>
    </p:spTree>
    <p:extLst>
      <p:ext uri="{BB962C8B-B14F-4D97-AF65-F5344CB8AC3E}">
        <p14:creationId xmlns:p14="http://schemas.microsoft.com/office/powerpoint/2010/main" val="34759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1E43E0E-1DE3-4D32-85EB-739731B9E71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108</Slides>
  <Notes>9</Notes>
  <HiddenSlides>0</HiddenSlides>
  <ScaleCrop>false</ScaleCrop>
  <HeadingPairs>
    <vt:vector size="4" baseType="variant">
      <vt:variant>
        <vt:lpstr>Theme</vt:lpstr>
      </vt:variant>
      <vt:variant>
        <vt:i4>2</vt:i4>
      </vt:variant>
      <vt:variant>
        <vt:lpstr>Slide Titles</vt:lpstr>
      </vt:variant>
      <vt:variant>
        <vt:i4>108</vt:i4>
      </vt:variant>
    </vt:vector>
  </HeadingPairs>
  <TitlesOfParts>
    <vt:vector size="110" baseType="lpstr">
      <vt:lpstr>Integral</vt:lpstr>
      <vt:lpstr>Office Theme</vt:lpstr>
      <vt:lpstr>mooDSpHERE</vt:lpstr>
      <vt:lpstr>Agenda</vt:lpstr>
      <vt:lpstr>team</vt:lpstr>
      <vt:lpstr>team</vt:lpstr>
      <vt:lpstr>IMPROVEMENTS FROM FEEDBACK, changes And additions</vt:lpstr>
      <vt:lpstr>Project Description</vt:lpstr>
      <vt:lpstr>Problem statement</vt:lpstr>
      <vt:lpstr>tEAM-WORK AGREEMENT</vt:lpstr>
      <vt:lpstr>PowerPoint Presentation</vt:lpstr>
      <vt:lpstr>personas</vt:lpstr>
      <vt:lpstr>PowerPoint Presentation</vt:lpstr>
      <vt:lpstr>PowerPoint Presentation</vt:lpstr>
      <vt:lpstr>PowerPoint Presentation</vt:lpstr>
      <vt:lpstr>PowerPoint Presentation</vt:lpstr>
      <vt:lpstr>PowerPoint Presentation</vt:lpstr>
      <vt:lpstr>MINIMAL VIABLE PRODUCT(MVP)</vt:lpstr>
      <vt:lpstr>PowerPoint Presentation</vt:lpstr>
      <vt:lpstr>PowerPoint Presentation</vt:lpstr>
      <vt:lpstr>PowerPoint Presentation</vt:lpstr>
      <vt:lpstr>TECHNOLOGIES </vt:lpstr>
      <vt:lpstr>Technologies </vt:lpstr>
      <vt:lpstr>Technologies description</vt:lpstr>
      <vt:lpstr>TECHNOLOGIES DESCRIPTION </vt:lpstr>
      <vt:lpstr>Algorithms AND EXPLANATION</vt:lpstr>
      <vt:lpstr>Diagrams</vt:lpstr>
      <vt:lpstr>PowerPoint Presentation</vt:lpstr>
      <vt:lpstr>PowerPoint Presentation</vt:lpstr>
      <vt:lpstr>Entity relationship diagram</vt:lpstr>
      <vt:lpstr>PowerPoint Presentation</vt:lpstr>
      <vt:lpstr>State diagram</vt:lpstr>
      <vt:lpstr>PowerPoint Presentation</vt:lpstr>
      <vt:lpstr>SPRINT 3 RECAP</vt:lpstr>
      <vt:lpstr>PowerPoint Presentation</vt:lpstr>
      <vt:lpstr>PowerPoint Presentation</vt:lpstr>
      <vt:lpstr>PowerPoint Presentation</vt:lpstr>
      <vt:lpstr>product Backlog </vt:lpstr>
      <vt:lpstr>PowerPoint Presentation</vt:lpstr>
      <vt:lpstr>PowerPoint Presentation</vt:lpstr>
      <vt:lpstr>PowerPoint Presentation</vt:lpstr>
      <vt:lpstr>PowerPoint Presentation</vt:lpstr>
      <vt:lpstr>PowerPoint Presentation</vt:lpstr>
      <vt:lpstr>PowerPoint Presentation</vt:lpstr>
      <vt:lpstr>Sprint  summary</vt:lpstr>
      <vt:lpstr> sprint-2 User Stories &amp;  BURNDOWN CHART  </vt:lpstr>
      <vt:lpstr>PowerPoint Presentation</vt:lpstr>
      <vt:lpstr>PowerPoint Presentation</vt:lpstr>
      <vt:lpstr>PowerPoint Presentation</vt:lpstr>
      <vt:lpstr> sprint-3 user Stories &amp;  BURNDOWN CHART  </vt:lpstr>
      <vt:lpstr>PowerPoint Presentation</vt:lpstr>
      <vt:lpstr>PowerPoint Presentation</vt:lpstr>
      <vt:lpstr>PowerPoint Presentation</vt:lpstr>
      <vt:lpstr> sprint-4  Backlog  </vt:lpstr>
      <vt:lpstr>PowerPoint Presentation</vt:lpstr>
      <vt:lpstr>PowerPoint Presentation</vt:lpstr>
      <vt:lpstr>Testcases For sprint-4 Backlog  </vt:lpstr>
      <vt:lpstr>PowerPoint Presentation</vt:lpstr>
      <vt:lpstr>PowerPoint Presentation</vt:lpstr>
      <vt:lpstr>Completed stories in sprint-4</vt:lpstr>
      <vt:lpstr>PowerPoint Presentation</vt:lpstr>
      <vt:lpstr>PowerPoint Presentation</vt:lpstr>
      <vt:lpstr>inCompleted stories in sprint-4</vt:lpstr>
      <vt:lpstr>PowerPoint Presentation</vt:lpstr>
      <vt:lpstr> metrics</vt:lpstr>
      <vt:lpstr>Sprint -4 Team Velocity</vt:lpstr>
      <vt:lpstr>PowerPoint Presentation</vt:lpstr>
      <vt:lpstr>Team’s Historical(AVG) Velocity</vt:lpstr>
      <vt:lpstr>PowerPoint Presentation</vt:lpstr>
      <vt:lpstr>Burndown charts</vt:lpstr>
      <vt:lpstr>Sprint-4 Burndown chart</vt:lpstr>
      <vt:lpstr>PowerPoint Presentation</vt:lpstr>
      <vt:lpstr>Average Burndown chart </vt:lpstr>
      <vt:lpstr>PowerPoint Presentation</vt:lpstr>
      <vt:lpstr>Historical Burndown chart </vt:lpstr>
      <vt:lpstr>PowerPoint Presentation</vt:lpstr>
      <vt:lpstr>Sprint- 4  Completed/committed Ratio</vt:lpstr>
      <vt:lpstr>PowerPoint Presentation</vt:lpstr>
      <vt:lpstr>Average Completed/committed  Ratio</vt:lpstr>
      <vt:lpstr>PowerPoint Presentation</vt:lpstr>
      <vt:lpstr>Historic Completed/committed  Ratio</vt:lpstr>
      <vt:lpstr>PowerPoint Presentation</vt:lpstr>
      <vt:lpstr>RETROSPECTIVE</vt:lpstr>
      <vt:lpstr>PowerPoint Presentation</vt:lpstr>
      <vt:lpstr>PowerPoint Presentation</vt:lpstr>
      <vt:lpstr>PROJECT DEMO</vt:lpstr>
      <vt:lpstr>App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Link https://github.com/htmw/2024S-Dev-Dynasty/wiki </vt:lpstr>
      <vt:lpstr>LIVE APPLICATION DEMO LINk https://www.youtube.com/watch?v=O0ubhMgBNQg&amp;feature=youtu.be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Mahesh Sagar</dc:creator>
  <cp:revision>4</cp:revision>
  <dcterms:created xsi:type="dcterms:W3CDTF">2024-02-10T15:54:54Z</dcterms:created>
  <dcterms:modified xsi:type="dcterms:W3CDTF">2024-05-08T01:13:02Z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